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6" d="100"/>
          <a:sy n="86" d="100"/>
        </p:scale>
        <p:origin x="8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AC9982-22F2-4160-B5F4-45DF38DCF681}" type="datetimeFigureOut">
              <a:rPr lang="es-MX" smtClean="0"/>
              <a:t>27/07/2018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621A9C-9F22-41B2-8258-458DEBFBAABE}" type="slidenum">
              <a:rPr lang="es-MX" smtClean="0"/>
              <a:t>‹Nº›</a:t>
            </a:fld>
            <a:endParaRPr lang="es-MX"/>
          </a:p>
        </p:txBody>
      </p:sp>
    </p:spTree>
    <p:extLst>
      <p:ext uri="{BB962C8B-B14F-4D97-AF65-F5344CB8AC3E}">
        <p14:creationId xmlns:p14="http://schemas.microsoft.com/office/powerpoint/2010/main" val="1607031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AC9982-22F2-4160-B5F4-45DF38DCF681}" type="datetimeFigureOut">
              <a:rPr lang="es-MX" smtClean="0"/>
              <a:t>27/07/2018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621A9C-9F22-41B2-8258-458DEBFBAABE}" type="slidenum">
              <a:rPr lang="es-MX" smtClean="0"/>
              <a:t>‹Nº›</a:t>
            </a:fld>
            <a:endParaRPr lang="es-MX"/>
          </a:p>
        </p:txBody>
      </p:sp>
    </p:spTree>
    <p:extLst>
      <p:ext uri="{BB962C8B-B14F-4D97-AF65-F5344CB8AC3E}">
        <p14:creationId xmlns:p14="http://schemas.microsoft.com/office/powerpoint/2010/main" val="241065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AC9982-22F2-4160-B5F4-45DF38DCF681}" type="datetimeFigureOut">
              <a:rPr lang="es-MX" smtClean="0"/>
              <a:t>27/07/2018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621A9C-9F22-41B2-8258-458DEBFBAABE}" type="slidenum">
              <a:rPr lang="es-MX" smtClean="0"/>
              <a:t>‹Nº›</a:t>
            </a:fld>
            <a:endParaRPr lang="es-MX"/>
          </a:p>
        </p:txBody>
      </p:sp>
    </p:spTree>
    <p:extLst>
      <p:ext uri="{BB962C8B-B14F-4D97-AF65-F5344CB8AC3E}">
        <p14:creationId xmlns:p14="http://schemas.microsoft.com/office/powerpoint/2010/main" val="291161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AC9982-22F2-4160-B5F4-45DF38DCF681}" type="datetimeFigureOut">
              <a:rPr lang="es-MX" smtClean="0"/>
              <a:t>27/07/2018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621A9C-9F22-41B2-8258-458DEBFBAABE}" type="slidenum">
              <a:rPr lang="es-MX" smtClean="0"/>
              <a:t>‹Nº›</a:t>
            </a:fld>
            <a:endParaRPr lang="es-MX"/>
          </a:p>
        </p:txBody>
      </p:sp>
    </p:spTree>
    <p:extLst>
      <p:ext uri="{BB962C8B-B14F-4D97-AF65-F5344CB8AC3E}">
        <p14:creationId xmlns:p14="http://schemas.microsoft.com/office/powerpoint/2010/main" val="219140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AC9982-22F2-4160-B5F4-45DF38DCF681}" type="datetimeFigureOut">
              <a:rPr lang="es-MX" smtClean="0"/>
              <a:t>27/07/2018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621A9C-9F22-41B2-8258-458DEBFBAABE}" type="slidenum">
              <a:rPr lang="es-MX" smtClean="0"/>
              <a:t>‹Nº›</a:t>
            </a:fld>
            <a:endParaRPr lang="es-MX"/>
          </a:p>
        </p:txBody>
      </p:sp>
    </p:spTree>
    <p:extLst>
      <p:ext uri="{BB962C8B-B14F-4D97-AF65-F5344CB8AC3E}">
        <p14:creationId xmlns:p14="http://schemas.microsoft.com/office/powerpoint/2010/main" val="330249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3AC9982-22F2-4160-B5F4-45DF38DCF681}" type="datetimeFigureOut">
              <a:rPr lang="es-MX" smtClean="0"/>
              <a:t>27/07/2018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B621A9C-9F22-41B2-8258-458DEBFBAABE}" type="slidenum">
              <a:rPr lang="es-MX" smtClean="0"/>
              <a:t>‹Nº›</a:t>
            </a:fld>
            <a:endParaRPr lang="es-MX"/>
          </a:p>
        </p:txBody>
      </p:sp>
    </p:spTree>
    <p:extLst>
      <p:ext uri="{BB962C8B-B14F-4D97-AF65-F5344CB8AC3E}">
        <p14:creationId xmlns:p14="http://schemas.microsoft.com/office/powerpoint/2010/main" val="265286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3AC9982-22F2-4160-B5F4-45DF38DCF681}" type="datetimeFigureOut">
              <a:rPr lang="es-MX" smtClean="0"/>
              <a:t>27/07/2018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B621A9C-9F22-41B2-8258-458DEBFBAABE}" type="slidenum">
              <a:rPr lang="es-MX" smtClean="0"/>
              <a:t>‹Nº›</a:t>
            </a:fld>
            <a:endParaRPr lang="es-MX"/>
          </a:p>
        </p:txBody>
      </p:sp>
    </p:spTree>
    <p:extLst>
      <p:ext uri="{BB962C8B-B14F-4D97-AF65-F5344CB8AC3E}">
        <p14:creationId xmlns:p14="http://schemas.microsoft.com/office/powerpoint/2010/main" val="367584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3AC9982-22F2-4160-B5F4-45DF38DCF681}" type="datetimeFigureOut">
              <a:rPr lang="es-MX" smtClean="0"/>
              <a:t>27/07/2018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B621A9C-9F22-41B2-8258-458DEBFBAABE}" type="slidenum">
              <a:rPr lang="es-MX" smtClean="0"/>
              <a:t>‹Nº›</a:t>
            </a:fld>
            <a:endParaRPr lang="es-MX"/>
          </a:p>
        </p:txBody>
      </p:sp>
    </p:spTree>
    <p:extLst>
      <p:ext uri="{BB962C8B-B14F-4D97-AF65-F5344CB8AC3E}">
        <p14:creationId xmlns:p14="http://schemas.microsoft.com/office/powerpoint/2010/main" val="154089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C9982-22F2-4160-B5F4-45DF38DCF681}" type="datetimeFigureOut">
              <a:rPr lang="es-MX" smtClean="0"/>
              <a:t>27/07/2018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B621A9C-9F22-41B2-8258-458DEBFBAABE}" type="slidenum">
              <a:rPr lang="es-MX" smtClean="0"/>
              <a:t>‹Nº›</a:t>
            </a:fld>
            <a:endParaRPr lang="es-MX"/>
          </a:p>
        </p:txBody>
      </p:sp>
    </p:spTree>
    <p:extLst>
      <p:ext uri="{BB962C8B-B14F-4D97-AF65-F5344CB8AC3E}">
        <p14:creationId xmlns:p14="http://schemas.microsoft.com/office/powerpoint/2010/main" val="319085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AC9982-22F2-4160-B5F4-45DF38DCF681}" type="datetimeFigureOut">
              <a:rPr lang="es-MX" smtClean="0"/>
              <a:t>27/07/2018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B621A9C-9F22-41B2-8258-458DEBFBAABE}" type="slidenum">
              <a:rPr lang="es-MX" smtClean="0"/>
              <a:t>‹Nº›</a:t>
            </a:fld>
            <a:endParaRPr lang="es-MX"/>
          </a:p>
        </p:txBody>
      </p:sp>
    </p:spTree>
    <p:extLst>
      <p:ext uri="{BB962C8B-B14F-4D97-AF65-F5344CB8AC3E}">
        <p14:creationId xmlns:p14="http://schemas.microsoft.com/office/powerpoint/2010/main" val="2256458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AC9982-22F2-4160-B5F4-45DF38DCF681}" type="datetimeFigureOut">
              <a:rPr lang="es-MX" smtClean="0"/>
              <a:t>27/07/2018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B621A9C-9F22-41B2-8258-458DEBFBAABE}" type="slidenum">
              <a:rPr lang="es-MX" smtClean="0"/>
              <a:t>‹Nº›</a:t>
            </a:fld>
            <a:endParaRPr lang="es-MX"/>
          </a:p>
        </p:txBody>
      </p:sp>
    </p:spTree>
    <p:extLst>
      <p:ext uri="{BB962C8B-B14F-4D97-AF65-F5344CB8AC3E}">
        <p14:creationId xmlns:p14="http://schemas.microsoft.com/office/powerpoint/2010/main" val="1543050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C9982-22F2-4160-B5F4-45DF38DCF681}" type="datetimeFigureOut">
              <a:rPr lang="es-MX" smtClean="0"/>
              <a:t>27/07/2018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21A9C-9F22-41B2-8258-458DEBFBAABE}" type="slidenum">
              <a:rPr lang="es-MX" smtClean="0"/>
              <a:t>‹Nº›</a:t>
            </a:fld>
            <a:endParaRPr lang="es-MX"/>
          </a:p>
        </p:txBody>
      </p:sp>
    </p:spTree>
    <p:extLst>
      <p:ext uri="{BB962C8B-B14F-4D97-AF65-F5344CB8AC3E}">
        <p14:creationId xmlns:p14="http://schemas.microsoft.com/office/powerpoint/2010/main" val="2108004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mgrajedam@ipn.m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03384" y="3138970"/>
            <a:ext cx="7772400" cy="1824134"/>
          </a:xfrm>
        </p:spPr>
        <p:txBody>
          <a:bodyPr>
            <a:noAutofit/>
          </a:bodyPr>
          <a:lstStyle/>
          <a:p>
            <a:r>
              <a:rPr lang="es-MX" sz="2800" b="1" dirty="0">
                <a:latin typeface="Arial" panose="020B0604020202020204" pitchFamily="34" charset="0"/>
                <a:cs typeface="Arial" panose="020B0604020202020204" pitchFamily="34" charset="0"/>
              </a:rPr>
              <a:t>Siete propuestas sobre Medio Ambiente que beneficien a la ciudad de Morelia y sus 14 Tenencias conurbadas para una ciudad sustentable y sostenible.</a:t>
            </a:r>
            <a:r>
              <a:rPr lang="es-MX" sz="2800" dirty="0"/>
              <a:t/>
            </a:r>
            <a:br>
              <a:rPr lang="es-MX" sz="2800" dirty="0"/>
            </a:br>
            <a:r>
              <a:rPr lang="es-MX" sz="2800" dirty="0">
                <a:latin typeface="Arabic Typesetting" panose="03020402040406030203" pitchFamily="66" charset="-78"/>
                <a:cs typeface="Arabic Typesetting" panose="03020402040406030203" pitchFamily="66" charset="-78"/>
              </a:rPr>
              <a:t/>
            </a:r>
            <a:br>
              <a:rPr lang="es-MX" sz="2800" dirty="0">
                <a:latin typeface="Arabic Typesetting" panose="03020402040406030203" pitchFamily="66" charset="-78"/>
                <a:cs typeface="Arabic Typesetting" panose="03020402040406030203" pitchFamily="66" charset="-78"/>
              </a:rPr>
            </a:br>
            <a:endParaRPr lang="es-MX" sz="2800" dirty="0">
              <a:latin typeface="Arabic Typesetting" panose="03020402040406030203" pitchFamily="66" charset="-78"/>
              <a:cs typeface="Arabic Typesetting" panose="03020402040406030203" pitchFamily="66" charset="-78"/>
            </a:endParaRPr>
          </a:p>
        </p:txBody>
      </p:sp>
      <p:sp>
        <p:nvSpPr>
          <p:cNvPr id="3" name="Subtítulo 2"/>
          <p:cNvSpPr>
            <a:spLocks noGrp="1"/>
          </p:cNvSpPr>
          <p:nvPr>
            <p:ph type="subTitle" idx="1"/>
          </p:nvPr>
        </p:nvSpPr>
        <p:spPr>
          <a:xfrm>
            <a:off x="1143000" y="4413738"/>
            <a:ext cx="6858000" cy="1916724"/>
          </a:xfrm>
        </p:spPr>
        <p:txBody>
          <a:bodyPr>
            <a:normAutofit/>
          </a:bodyPr>
          <a:lstStyle/>
          <a:p>
            <a:r>
              <a:rPr lang="es-MX" dirty="0" smtClean="0"/>
              <a:t>Ponente: Ing. Marco Antonio Grajeda Montoya</a:t>
            </a:r>
          </a:p>
          <a:p>
            <a:r>
              <a:rPr lang="es-MX" dirty="0" smtClean="0"/>
              <a:t>Coordinador de sustentabilidad y medio ambiente del</a:t>
            </a:r>
          </a:p>
          <a:p>
            <a:r>
              <a:rPr lang="es-MX" dirty="0" smtClean="0"/>
              <a:t>Centro de Educación Continua Morelia del </a:t>
            </a:r>
          </a:p>
          <a:p>
            <a:r>
              <a:rPr lang="es-MX" dirty="0" smtClean="0"/>
              <a:t>Instituto Politécnico Nacional</a:t>
            </a:r>
          </a:p>
          <a:p>
            <a:endParaRPr lang="es-MX" dirty="0"/>
          </a:p>
        </p:txBody>
      </p:sp>
      <p:pic>
        <p:nvPicPr>
          <p:cNvPr id="2050" name="Imagen 4" descr="escudo IP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405606"/>
            <a:ext cx="1406525" cy="1985866"/>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182" y="457200"/>
            <a:ext cx="1549635" cy="15650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4"/>
          <p:cNvSpPr>
            <a:spLocks noChangeArrowheads="1"/>
          </p:cNvSpPr>
          <p:nvPr/>
        </p:nvSpPr>
        <p:spPr bwMode="auto">
          <a:xfrm>
            <a:off x="1692298" y="457200"/>
            <a:ext cx="6111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SOCIEDAD MICHOACANA DE EGRESADOS DEL</a:t>
            </a:r>
            <a:endParaRPr kumimoji="0" lang="es-MX" altLang="es-MX" sz="12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20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INSTITUTO POLIT</a:t>
            </a:r>
            <a:r>
              <a:rPr kumimoji="0" lang="es-MX" altLang="es-MX"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es-MX" altLang="es-MX" sz="20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CNICO NACIONAL </a:t>
            </a:r>
            <a:endParaRPr kumimoji="0" lang="es-MX" altLang="es-MX" sz="12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sz="20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L</a:t>
            </a:r>
            <a:r>
              <a:rPr kumimoji="0" lang="es-MX" altLang="es-MX"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MX" altLang="es-MX" sz="20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ZARO C</a:t>
            </a:r>
            <a:r>
              <a:rPr kumimoji="0" lang="es-MX" altLang="es-MX"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MX" altLang="es-MX" sz="20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RDENAS A.C.</a:t>
            </a:r>
            <a:r>
              <a:rPr kumimoji="0" lang="es-MX" altLang="es-MX"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s-MX" altLang="es-MX"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858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6185" y="172671"/>
            <a:ext cx="8739553" cy="3695944"/>
          </a:xfrm>
        </p:spPr>
        <p:txBody>
          <a:bodyPr>
            <a:normAutofit fontScale="92500" lnSpcReduction="20000"/>
          </a:bodyPr>
          <a:lstStyle/>
          <a:p>
            <a:pPr algn="just"/>
            <a:r>
              <a:rPr lang="es-MX" dirty="0" smtClean="0">
                <a:latin typeface="Arial" panose="020B0604020202020204" pitchFamily="34" charset="0"/>
                <a:cs typeface="Arial" panose="020B0604020202020204" pitchFamily="34" charset="0"/>
              </a:rPr>
              <a:t>7.- </a:t>
            </a:r>
            <a:r>
              <a:rPr lang="es-MX" b="1" dirty="0">
                <a:latin typeface="Arial" panose="020B0604020202020204" pitchFamily="34" charset="0"/>
                <a:cs typeface="Arial" panose="020B0604020202020204" pitchFamily="34" charset="0"/>
              </a:rPr>
              <a:t>Regular el balance neto para favorecer que los particulares generen su propia energía.-</a:t>
            </a:r>
            <a:r>
              <a:rPr lang="es-MX" dirty="0">
                <a:latin typeface="Arial" panose="020B0604020202020204" pitchFamily="34" charset="0"/>
                <a:cs typeface="Arial" panose="020B0604020202020204" pitchFamily="34" charset="0"/>
              </a:rPr>
              <a:t> El progresivo encarecimiento de los precios de la electricidad y el abaratamiento de algunas energías renovables, hacen cada vez más factible el autoconsumo, es decir, que los particulares generen sus propia energía con placas fotovoltaicas u otros sistemas. Con este procedimiento, permite que un particular inyecte a la red eléctrica la energía que no va a utilizar en un momento dado y que a cambio pueda tomar de la red luego la que necesite cuando no haya sol o viento, quedando el balance igualado.</a:t>
            </a:r>
          </a:p>
          <a:p>
            <a:endParaRPr lang="es-MX" dirty="0"/>
          </a:p>
        </p:txBody>
      </p:sp>
      <p:pic>
        <p:nvPicPr>
          <p:cNvPr id="921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461" y="3360740"/>
            <a:ext cx="571500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73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0"/>
            <a:ext cx="7886700" cy="1325563"/>
          </a:xfrm>
        </p:spPr>
        <p:txBody>
          <a:bodyPr/>
          <a:lstStyle/>
          <a:p>
            <a:r>
              <a:rPr lang="es-MX" dirty="0" smtClean="0"/>
              <a:t>Conclusión </a:t>
            </a:r>
            <a:endParaRPr lang="es-MX" dirty="0"/>
          </a:p>
        </p:txBody>
      </p:sp>
      <p:sp>
        <p:nvSpPr>
          <p:cNvPr id="3" name="Marcador de contenido 2"/>
          <p:cNvSpPr>
            <a:spLocks noGrp="1"/>
          </p:cNvSpPr>
          <p:nvPr>
            <p:ph idx="1"/>
          </p:nvPr>
        </p:nvSpPr>
        <p:spPr>
          <a:xfrm>
            <a:off x="-1" y="1090247"/>
            <a:ext cx="8897815" cy="2386380"/>
          </a:xfrm>
        </p:spPr>
        <p:txBody>
          <a:bodyPr>
            <a:normAutofit fontScale="85000" lnSpcReduction="20000"/>
          </a:bodyPr>
          <a:lstStyle/>
          <a:p>
            <a:pPr algn="just"/>
            <a:r>
              <a:rPr lang="es-MX" dirty="0">
                <a:latin typeface="Arial" panose="020B0604020202020204" pitchFamily="34" charset="0"/>
                <a:cs typeface="Arial" panose="020B0604020202020204" pitchFamily="34" charset="0"/>
              </a:rPr>
              <a:t>Estos son algunas propuestas consideramos urgen su implementación y acción para así ayudar a nuestra Ciudad de Morelia, como también apoyar en sanear nuestro entorno y preservarlo por siempre ya que la Madre Tierra requiere de nuestra ayuda de manera urgente y nosotros somos responsables de cuidarla o destruirla, es así que ponemos nuestro al alcance del municipio la experiencia y apoyo del Instituto Politécnico Nacional y de sus egresados</a:t>
            </a:r>
          </a:p>
        </p:txBody>
      </p:sp>
      <p:pic>
        <p:nvPicPr>
          <p:cNvPr id="11266" name="Picture 2" descr="Resultado de imagen para pensamiento sobre la naturale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1374"/>
            <a:ext cx="914400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73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325563"/>
          </a:xfrm>
        </p:spPr>
        <p:txBody>
          <a:bodyPr/>
          <a:lstStyle/>
          <a:p>
            <a:pPr algn="ctr"/>
            <a:r>
              <a:rPr lang="es-MX" dirty="0" smtClean="0"/>
              <a:t>Muchas gracias por su amable atención</a:t>
            </a:r>
            <a:endParaRPr lang="es-MX" dirty="0"/>
          </a:p>
        </p:txBody>
      </p:sp>
      <p:sp>
        <p:nvSpPr>
          <p:cNvPr id="3" name="Marcador de contenido 2"/>
          <p:cNvSpPr>
            <a:spLocks noGrp="1"/>
          </p:cNvSpPr>
          <p:nvPr>
            <p:ph idx="1"/>
          </p:nvPr>
        </p:nvSpPr>
        <p:spPr>
          <a:xfrm>
            <a:off x="628650" y="1059366"/>
            <a:ext cx="7886700" cy="5117597"/>
          </a:xfrm>
        </p:spPr>
        <p:txBody>
          <a:bodyPr>
            <a:normAutofit fontScale="92500" lnSpcReduction="20000"/>
          </a:bodyPr>
          <a:lstStyle/>
          <a:p>
            <a:pPr marL="0" indent="0" algn="ctr">
              <a:buNone/>
            </a:pPr>
            <a:r>
              <a:rPr lang="es-MX" b="1" dirty="0" smtClean="0"/>
              <a:t>ATENTAMENTE</a:t>
            </a:r>
            <a:r>
              <a:rPr lang="es-MX" b="1" dirty="0"/>
              <a:t>. </a:t>
            </a:r>
            <a:endParaRPr lang="es-MX" dirty="0"/>
          </a:p>
          <a:p>
            <a:pPr marL="0" indent="0" algn="ctr">
              <a:buNone/>
            </a:pPr>
            <a:r>
              <a:rPr lang="es-MX" b="1" dirty="0"/>
              <a:t>“La Técnica al Servicio de la Patria”.</a:t>
            </a:r>
            <a:endParaRPr lang="es-MX" dirty="0"/>
          </a:p>
          <a:p>
            <a:pPr marL="0" indent="0">
              <a:buNone/>
            </a:pPr>
            <a:endParaRPr lang="es-MX" dirty="0"/>
          </a:p>
          <a:p>
            <a:pPr algn="ctr"/>
            <a:r>
              <a:rPr lang="es-MX" dirty="0" smtClean="0"/>
              <a:t>Ing. Marco </a:t>
            </a:r>
            <a:r>
              <a:rPr lang="es-MX" dirty="0"/>
              <a:t>Antonio Grajeda Montoya</a:t>
            </a:r>
          </a:p>
          <a:p>
            <a:pPr algn="ctr"/>
            <a:r>
              <a:rPr lang="es-MX" dirty="0"/>
              <a:t>Presidente de la Sociedad Michoacana de </a:t>
            </a:r>
            <a:endParaRPr lang="es-MX" dirty="0" smtClean="0"/>
          </a:p>
          <a:p>
            <a:pPr marL="0" indent="0" algn="ctr">
              <a:buNone/>
            </a:pPr>
            <a:r>
              <a:rPr lang="es-MX" dirty="0" smtClean="0"/>
              <a:t>Egresados </a:t>
            </a:r>
            <a:r>
              <a:rPr lang="es-MX" dirty="0"/>
              <a:t>del IPN.</a:t>
            </a:r>
          </a:p>
          <a:p>
            <a:pPr marL="0" indent="0" algn="ctr">
              <a:buNone/>
            </a:pPr>
            <a:r>
              <a:rPr lang="es-MX" dirty="0"/>
              <a:t>“Lázaro Cárdenas A.C.”</a:t>
            </a:r>
          </a:p>
          <a:p>
            <a:pPr algn="ctr"/>
            <a:r>
              <a:rPr lang="es-MX" dirty="0"/>
              <a:t>Coordinador de Sustentabilidad del Medio Ambiente del </a:t>
            </a:r>
            <a:r>
              <a:rPr lang="es-MX" dirty="0" smtClean="0"/>
              <a:t>Instituto Politécnico Nacional</a:t>
            </a:r>
            <a:endParaRPr lang="es-MX" dirty="0"/>
          </a:p>
          <a:p>
            <a:pPr marL="0" indent="0" algn="ctr">
              <a:buNone/>
            </a:pPr>
            <a:r>
              <a:rPr lang="es-MX" dirty="0"/>
              <a:t>Campus Morelia.</a:t>
            </a:r>
          </a:p>
          <a:p>
            <a:pPr algn="ctr"/>
            <a:r>
              <a:rPr lang="es-MX" dirty="0" err="1"/>
              <a:t>Cel</a:t>
            </a:r>
            <a:r>
              <a:rPr lang="es-MX" dirty="0"/>
              <a:t>: 4431442756</a:t>
            </a:r>
          </a:p>
          <a:p>
            <a:pPr algn="ctr"/>
            <a:r>
              <a:rPr lang="es-MX" dirty="0"/>
              <a:t>Correo: </a:t>
            </a:r>
            <a:r>
              <a:rPr lang="es-MX" u="sng" dirty="0">
                <a:hlinkClick r:id="rId2"/>
              </a:rPr>
              <a:t>mgrajedam@ipn.mx</a:t>
            </a:r>
            <a:endParaRPr lang="es-MX" dirty="0"/>
          </a:p>
          <a:p>
            <a:endParaRPr lang="es-MX" dirty="0"/>
          </a:p>
        </p:txBody>
      </p:sp>
    </p:spTree>
    <p:extLst>
      <p:ext uri="{BB962C8B-B14F-4D97-AF65-F5344CB8AC3E}">
        <p14:creationId xmlns:p14="http://schemas.microsoft.com/office/powerpoint/2010/main" val="4256070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36526"/>
            <a:ext cx="7886700" cy="813043"/>
          </a:xfrm>
        </p:spPr>
        <p:txBody>
          <a:bodyPr/>
          <a:lstStyle/>
          <a:p>
            <a:r>
              <a:rPr lang="es-MX" dirty="0" smtClean="0"/>
              <a:t>Presentación</a:t>
            </a:r>
            <a:endParaRPr lang="es-MX" dirty="0"/>
          </a:p>
        </p:txBody>
      </p:sp>
      <p:sp>
        <p:nvSpPr>
          <p:cNvPr id="3" name="Marcador de contenido 2"/>
          <p:cNvSpPr>
            <a:spLocks noGrp="1"/>
          </p:cNvSpPr>
          <p:nvPr>
            <p:ph idx="1"/>
          </p:nvPr>
        </p:nvSpPr>
        <p:spPr>
          <a:xfrm>
            <a:off x="628650" y="949569"/>
            <a:ext cx="7886700" cy="5227394"/>
          </a:xfrm>
        </p:spPr>
        <p:txBody>
          <a:bodyPr>
            <a:normAutofit lnSpcReduction="10000"/>
          </a:bodyPr>
          <a:lstStyle/>
          <a:p>
            <a:pPr algn="just"/>
            <a:r>
              <a:rPr lang="es-MX" dirty="0"/>
              <a:t>Los ciudadanos que vivimos y</a:t>
            </a:r>
            <a:r>
              <a:rPr lang="es-MX" b="1" dirty="0"/>
              <a:t> </a:t>
            </a:r>
            <a:r>
              <a:rPr lang="es-MX" dirty="0"/>
              <a:t> radicamos en esta ciudad de Morelia estamos preocupados por el daño ambiental que se está provocando de manera acelerada en nuestro entorno, consideramos, que el cuidado del medio ambiente, no solo entra en conflicto con la economía, sino que además puede impulsarla. Es por eso que es muy necesario afrontar al mismo tiempo los retos ecológicos y económicos. Siendo que es de gran impacto apoyarse en los especialistas de las instituciones que realizan investigación en materia ambiental como el Instituto Politécnico Nacional que junto con sus egresados realiza estudios e investigaciones en materia ambiental para todo el país.</a:t>
            </a:r>
          </a:p>
          <a:p>
            <a:endParaRPr lang="es-MX" dirty="0"/>
          </a:p>
        </p:txBody>
      </p:sp>
    </p:spTree>
    <p:extLst>
      <p:ext uri="{BB962C8B-B14F-4D97-AF65-F5344CB8AC3E}">
        <p14:creationId xmlns:p14="http://schemas.microsoft.com/office/powerpoint/2010/main" val="1141264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3616" y="0"/>
            <a:ext cx="7886700" cy="584443"/>
          </a:xfrm>
        </p:spPr>
        <p:txBody>
          <a:bodyPr>
            <a:normAutofit fontScale="90000"/>
          </a:bodyPr>
          <a:lstStyle/>
          <a:p>
            <a:r>
              <a:rPr lang="es-MX" dirty="0" smtClean="0"/>
              <a:t>Proponemos:</a:t>
            </a:r>
            <a:endParaRPr lang="es-MX" dirty="0"/>
          </a:p>
        </p:txBody>
      </p:sp>
      <p:sp>
        <p:nvSpPr>
          <p:cNvPr id="3" name="Marcador de contenido 2"/>
          <p:cNvSpPr>
            <a:spLocks noGrp="1"/>
          </p:cNvSpPr>
          <p:nvPr>
            <p:ph idx="1"/>
          </p:nvPr>
        </p:nvSpPr>
        <p:spPr>
          <a:xfrm>
            <a:off x="628650" y="524536"/>
            <a:ext cx="5262196" cy="3906787"/>
          </a:xfrm>
        </p:spPr>
        <p:txBody>
          <a:bodyPr>
            <a:normAutofit lnSpcReduction="10000"/>
          </a:bodyPr>
          <a:lstStyle/>
          <a:p>
            <a:pPr algn="just"/>
            <a:r>
              <a:rPr lang="es-MX" dirty="0" smtClean="0">
                <a:latin typeface="Arial" panose="020B0604020202020204" pitchFamily="34" charset="0"/>
                <a:cs typeface="Arial" panose="020B0604020202020204" pitchFamily="34" charset="0"/>
              </a:rPr>
              <a:t>Acciones </a:t>
            </a:r>
            <a:r>
              <a:rPr lang="es-MX" dirty="0" smtClean="0">
                <a:latin typeface="Arial" panose="020B0604020202020204" pitchFamily="34" charset="0"/>
                <a:cs typeface="Arial" panose="020B0604020202020204" pitchFamily="34" charset="0"/>
              </a:rPr>
              <a:t>que </a:t>
            </a:r>
            <a:r>
              <a:rPr lang="es-MX" dirty="0">
                <a:latin typeface="Arial" panose="020B0604020202020204" pitchFamily="34" charset="0"/>
                <a:cs typeface="Arial" panose="020B0604020202020204" pitchFamily="34" charset="0"/>
              </a:rPr>
              <a:t>se considera urgente aplicar en el cuidado del medio ambiente para nuestra localidad y sus alrededores, ya que se están observando estragos que deterioran el entorno ecológico de la ciudad de sus calles, </a:t>
            </a:r>
            <a:r>
              <a:rPr lang="es-MX" dirty="0" smtClean="0">
                <a:latin typeface="Arial" panose="020B0604020202020204" pitchFamily="34" charset="0"/>
                <a:cs typeface="Arial" panose="020B0604020202020204" pitchFamily="34" charset="0"/>
              </a:rPr>
              <a:t>ríos, cerros y </a:t>
            </a:r>
            <a:r>
              <a:rPr lang="es-MX" dirty="0">
                <a:latin typeface="Arial" panose="020B0604020202020204" pitchFamily="34" charset="0"/>
                <a:cs typeface="Arial" panose="020B0604020202020204" pitchFamily="34" charset="0"/>
              </a:rPr>
              <a:t>lagos adyacentes. </a:t>
            </a:r>
          </a:p>
          <a:p>
            <a:endParaRPr lang="es-MX" dirty="0"/>
          </a:p>
        </p:txBody>
      </p:sp>
      <p:pic>
        <p:nvPicPr>
          <p:cNvPr id="3076" name="Picture 4" descr="Resultado de imagen para rios y lagos de morel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880" y="1486326"/>
            <a:ext cx="3028950" cy="22717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rios y lagos de more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31324"/>
            <a:ext cx="9126416" cy="242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246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7886700" cy="584443"/>
          </a:xfrm>
        </p:spPr>
        <p:txBody>
          <a:bodyPr>
            <a:normAutofit fontScale="90000"/>
          </a:bodyPr>
          <a:lstStyle/>
          <a:p>
            <a:r>
              <a:rPr lang="es-MX" dirty="0" smtClean="0"/>
              <a:t>Propuestas:</a:t>
            </a:r>
            <a:endParaRPr lang="es-MX" dirty="0"/>
          </a:p>
        </p:txBody>
      </p:sp>
      <p:sp>
        <p:nvSpPr>
          <p:cNvPr id="3" name="Marcador de contenido 2"/>
          <p:cNvSpPr>
            <a:spLocks noGrp="1"/>
          </p:cNvSpPr>
          <p:nvPr>
            <p:ph idx="1"/>
          </p:nvPr>
        </p:nvSpPr>
        <p:spPr>
          <a:xfrm>
            <a:off x="1" y="808892"/>
            <a:ext cx="6096000" cy="6035674"/>
          </a:xfrm>
        </p:spPr>
        <p:txBody>
          <a:bodyPr>
            <a:normAutofit fontScale="77500" lnSpcReduction="20000"/>
          </a:bodyPr>
          <a:lstStyle/>
          <a:p>
            <a:pPr algn="just"/>
            <a:r>
              <a:rPr lang="es-MX" b="1" dirty="0"/>
              <a:t>1</a:t>
            </a:r>
            <a:r>
              <a:rPr lang="es-MX" b="1" dirty="0" smtClean="0"/>
              <a:t>.- Evitar </a:t>
            </a:r>
            <a:r>
              <a:rPr lang="es-MX" b="1" dirty="0"/>
              <a:t>en todas sus variantes: platos, vasos, charolas o cualquier utensilio fabricado con base en </a:t>
            </a:r>
            <a:r>
              <a:rPr lang="es-MX" b="1" dirty="0" err="1"/>
              <a:t>poliestireno</a:t>
            </a:r>
            <a:r>
              <a:rPr lang="es-MX" b="1" dirty="0"/>
              <a:t> expandido, comúnmente conocido como unicel</a:t>
            </a:r>
            <a:r>
              <a:rPr lang="es-MX" dirty="0" smtClean="0"/>
              <a:t>.</a:t>
            </a:r>
          </a:p>
          <a:p>
            <a:pPr marL="0" indent="0" algn="just">
              <a:buNone/>
            </a:pPr>
            <a:r>
              <a:rPr lang="es-MX" dirty="0" smtClean="0"/>
              <a:t>Proponemos </a:t>
            </a:r>
            <a:r>
              <a:rPr lang="es-MX" dirty="0"/>
              <a:t>al Alcalde electo emita una Iniciativa al cabildo que decrete una ley dónde la ciudad de Morelia se declare en contra de la venta y uso de este material dañino en todas sus formas de consumo humano y unirse a otras 100 ciudades importantes en el mundo como París, Nueva York, Dinamarca, etc. y en nuestro país donde ya hay ciudades que se integraron a esta tarea de proteger su medio ambiente como por ejemplo, el Municipio de San Bartolo, </a:t>
            </a:r>
            <a:r>
              <a:rPr lang="es-MX" dirty="0" err="1"/>
              <a:t>Coyotepec</a:t>
            </a:r>
            <a:r>
              <a:rPr lang="es-MX" dirty="0"/>
              <a:t>, Oaxaca. Siendo que  han emitido leyes estrictas para evitar el uso de este material dañino y que es uno de los materiales peligrosos para provocar cáncer de páncreas en el ser humano, además de que es un material que tarda hasta 500 años en degradarse, lo cual, genera un gran problema al convertirse en un desecho con vida útil de tan sólo 30’ a 40 minutos como máximo.</a:t>
            </a:r>
          </a:p>
          <a:p>
            <a:endParaRPr lang="es-MX" dirty="0"/>
          </a:p>
        </p:txBody>
      </p:sp>
      <p:pic>
        <p:nvPicPr>
          <p:cNvPr id="4098" name="Picture 2" descr="Resultado de imagen para material de uni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2683728"/>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726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298938"/>
            <a:ext cx="7886700" cy="5878025"/>
          </a:xfrm>
        </p:spPr>
        <p:txBody>
          <a:bodyPr/>
          <a:lstStyle/>
          <a:p>
            <a:pPr algn="just"/>
            <a:r>
              <a:rPr lang="es-MX" dirty="0" smtClean="0"/>
              <a:t>2.- </a:t>
            </a:r>
            <a:r>
              <a:rPr lang="es-MX" b="1" dirty="0" smtClean="0"/>
              <a:t>Bolsas</a:t>
            </a:r>
            <a:r>
              <a:rPr lang="es-MX" b="1" dirty="0"/>
              <a:t>, utensilios y popotes de plástico.-</a:t>
            </a:r>
            <a:r>
              <a:rPr lang="es-MX" dirty="0"/>
              <a:t> Otra Iniciativa al cabildo, que prohíba la comercialización y el uso de estos productos que no son biodegradables al medio ambiente y tardan más de 300 años en degradarse, para esto proponemos el uso de bolsas de papel reciclado y popotes de fabricación orgánica que no dañan el entorno ecológico .</a:t>
            </a:r>
          </a:p>
          <a:p>
            <a:endParaRPr lang="es-MX" dirty="0"/>
          </a:p>
        </p:txBody>
      </p:sp>
      <p:pic>
        <p:nvPicPr>
          <p:cNvPr id="5122" name="Picture 2" descr="Resultado de imagen para popotes y bolsas de plast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3759" y="5186553"/>
            <a:ext cx="2506052" cy="16714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popotes y bolsas de plast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7" y="3689270"/>
            <a:ext cx="3291010" cy="248769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popotes y bolsas de plasti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6785" y="3060325"/>
            <a:ext cx="4049958" cy="212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03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40677"/>
            <a:ext cx="8515350" cy="3763108"/>
          </a:xfrm>
        </p:spPr>
        <p:txBody>
          <a:bodyPr/>
          <a:lstStyle/>
          <a:p>
            <a:pPr algn="just"/>
            <a:r>
              <a:rPr lang="es-MX" dirty="0" smtClean="0"/>
              <a:t>3.- </a:t>
            </a:r>
            <a:r>
              <a:rPr lang="es-MX" b="1" dirty="0"/>
              <a:t>Iniciativa de propuesta de Ley </a:t>
            </a:r>
            <a:r>
              <a:rPr lang="es-MX" b="1" dirty="0" smtClean="0"/>
              <a:t>al cabildo sobre </a:t>
            </a:r>
            <a:r>
              <a:rPr lang="es-MX" b="1" dirty="0"/>
              <a:t>la devolución al punto de venta de las botellas y artículos de PET, lámina, aluminio y vidrio</a:t>
            </a:r>
            <a:r>
              <a:rPr lang="es-MX" dirty="0"/>
              <a:t>, y/o productos del mismo material para ser devueltos al fabricante de origen, para su reutilización y/o reciclamiento. Ya que son recipientes qué, en algunos casos nunca se degradan, quedando en la superficie terrestre y marítima eternamente. </a:t>
            </a:r>
          </a:p>
          <a:p>
            <a:endParaRPr lang="es-MX" dirty="0"/>
          </a:p>
        </p:txBody>
      </p:sp>
      <p:pic>
        <p:nvPicPr>
          <p:cNvPr id="6148" name="Picture 4" descr="Resultado de imagen para articulos de p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048000"/>
            <a:ext cx="51054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03786"/>
            <a:ext cx="4380035" cy="245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4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 y="211015"/>
            <a:ext cx="8932985" cy="4132385"/>
          </a:xfrm>
        </p:spPr>
        <p:txBody>
          <a:bodyPr>
            <a:normAutofit fontScale="77500" lnSpcReduction="20000"/>
          </a:bodyPr>
          <a:lstStyle/>
          <a:p>
            <a:pPr algn="just"/>
            <a:r>
              <a:rPr lang="es-MX" b="1" dirty="0" smtClean="0"/>
              <a:t>4.- Reforestación </a:t>
            </a:r>
            <a:r>
              <a:rPr lang="es-MX" b="1" dirty="0"/>
              <a:t>agresiva y cuidado, limpieza y mantenimiento de los mantos acuíferos de los alrededores de Morelia.-</a:t>
            </a:r>
            <a:r>
              <a:rPr lang="es-MX" dirty="0"/>
              <a:t> Promover e impulsar el reforestamiento y preservación del cerro del </a:t>
            </a:r>
            <a:r>
              <a:rPr lang="es-MX" dirty="0" err="1"/>
              <a:t>Quinceo</a:t>
            </a:r>
            <a:r>
              <a:rPr lang="es-MX" dirty="0"/>
              <a:t>, ya que es un cerro que ayuda a recargar los mantos acuíferos que hay en valle de la ciudad de Morelia, como la </a:t>
            </a:r>
            <a:r>
              <a:rPr lang="es-MX" dirty="0" err="1"/>
              <a:t>Minzita</a:t>
            </a:r>
            <a:r>
              <a:rPr lang="es-MX" dirty="0"/>
              <a:t>, </a:t>
            </a:r>
            <a:r>
              <a:rPr lang="es-MX" dirty="0" smtClean="0"/>
              <a:t>Manantiales, </a:t>
            </a:r>
            <a:r>
              <a:rPr lang="es-MX" dirty="0"/>
              <a:t>entre otros acuíferos  importantes. Proponemos que se convierta en parque nacional protegido y se le ayude a tener un anillo de protección y preservación ecológica haciendo campañas de reforestación tanto en sus faldas como en la cumbre y protegerlo de la mancha urbana que invade sus terrenos que solo deforestan la montaña. Crear alamedas verdes en los 4 puntos de la ciudad con el fin de darle a la ciudad pulmones verdes que ayuden a mitigar las altas temperaturas de calor y la contaminación ambiental.  Reforestar  los montes que rodean a la presa de </a:t>
            </a:r>
            <a:r>
              <a:rPr lang="es-MX" dirty="0" err="1"/>
              <a:t>Cointzio</a:t>
            </a:r>
            <a:r>
              <a:rPr lang="es-MX" dirty="0"/>
              <a:t> a fin de que no se pierda los nutrientes de tierra que llegan a la presa y se detenga la deforestación de los pocos bosques que tenemos en los alrededores de Morelia.</a:t>
            </a:r>
          </a:p>
          <a:p>
            <a:endParaRPr lang="es-MX" dirty="0"/>
          </a:p>
        </p:txBody>
      </p:sp>
      <p:pic>
        <p:nvPicPr>
          <p:cNvPr id="7170" name="Picture 2" descr="Resultado de imagen para cerro del quinc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628" y="3745522"/>
            <a:ext cx="6943725" cy="311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469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3091" y="158263"/>
            <a:ext cx="5926017" cy="6506306"/>
          </a:xfrm>
        </p:spPr>
        <p:txBody>
          <a:bodyPr>
            <a:normAutofit lnSpcReduction="10000"/>
          </a:bodyPr>
          <a:lstStyle/>
          <a:p>
            <a:pPr algn="just"/>
            <a:r>
              <a:rPr lang="es-MX" dirty="0" smtClean="0"/>
              <a:t>5</a:t>
            </a:r>
            <a:r>
              <a:rPr lang="es-MX" dirty="0" smtClean="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Contemplar una Secretaria o Coordinación de Medio Ambiente</a:t>
            </a:r>
            <a:r>
              <a:rPr lang="es-MX" dirty="0">
                <a:latin typeface="Arial" panose="020B0604020202020204" pitchFamily="34" charset="0"/>
                <a:cs typeface="Arial" panose="020B0604020202020204" pitchFamily="34" charset="0"/>
              </a:rPr>
              <a:t> que tenga las facultades de decisión en dónde se trabaje de manera coordinada en la planeación urbana de crecimiento ordenado de la ciudad y se contemple hacer de Morelia una ciudad sustentable y sostenible, ya que cuenta con los elementos naturales para subsistir  y preservar sus áreas verdes por eso debemos planear e impulsar la idea de una ciudad verde que impulse y cuide el desarrollo de sus Tenencias y de estas se pueda sostener sin depender tanto del exterior.</a:t>
            </a:r>
          </a:p>
          <a:p>
            <a:pPr marL="0" indent="0">
              <a:buNone/>
            </a:pPr>
            <a:endParaRPr lang="es-MX" dirty="0"/>
          </a:p>
        </p:txBody>
      </p:sp>
      <p:pic>
        <p:nvPicPr>
          <p:cNvPr id="8194" name="Picture 2" descr="Resultado de imagen para cerro del quinc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107" y="2338755"/>
            <a:ext cx="3024699" cy="222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32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75847"/>
            <a:ext cx="7886700" cy="3200400"/>
          </a:xfrm>
        </p:spPr>
        <p:txBody>
          <a:bodyPr/>
          <a:lstStyle/>
          <a:p>
            <a:r>
              <a:rPr lang="es-MX" dirty="0" smtClean="0"/>
              <a:t>6.- </a:t>
            </a:r>
            <a:r>
              <a:rPr lang="es-MX" b="1" dirty="0"/>
              <a:t>Introducir planes de eficiencia para reducir la huella de carbono de los edificios</a:t>
            </a:r>
            <a:r>
              <a:rPr lang="es-MX" dirty="0"/>
              <a:t> </a:t>
            </a:r>
            <a:r>
              <a:rPr lang="es-MX" b="1" dirty="0"/>
              <a:t>de uso público</a:t>
            </a:r>
            <a:r>
              <a:rPr lang="es-MX" dirty="0"/>
              <a:t>.- Los espacios de uso público resultan clave como ejemplo para demostrar la viabilidad e interés económico de introducir medidas (rehabilitación, renovables…) que reduzcan de forma drástica la huella de carbono  de los edificios.</a:t>
            </a:r>
          </a:p>
          <a:p>
            <a:endParaRPr lang="es-MX" dirty="0"/>
          </a:p>
        </p:txBody>
      </p:sp>
      <p:pic>
        <p:nvPicPr>
          <p:cNvPr id="10242" name="Picture 2" descr="Resultado de imagen para eficiencia energe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945556"/>
            <a:ext cx="4170240" cy="391244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eficiencia energetica en edificios publicos cdm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890" y="2945556"/>
            <a:ext cx="4345110" cy="363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10868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1122</Words>
  <Application>Microsoft Office PowerPoint</Application>
  <PresentationFormat>Presentación en pantalla (4:3)</PresentationFormat>
  <Paragraphs>35</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Arabic Typesetting</vt:lpstr>
      <vt:lpstr>Arial</vt:lpstr>
      <vt:lpstr>Calibri</vt:lpstr>
      <vt:lpstr>Calibri Light</vt:lpstr>
      <vt:lpstr>Tema de Office</vt:lpstr>
      <vt:lpstr>Siete propuestas sobre Medio Ambiente que beneficien a la ciudad de Morelia y sus 14 Tenencias conurbadas para una ciudad sustentable y sostenible.  </vt:lpstr>
      <vt:lpstr>Presentación</vt:lpstr>
      <vt:lpstr>Proponemos:</vt:lpstr>
      <vt:lpstr>Propuestas:</vt:lpstr>
      <vt:lpstr>Presentación de PowerPoint</vt:lpstr>
      <vt:lpstr>Presentación de PowerPoint</vt:lpstr>
      <vt:lpstr>Presentación de PowerPoint</vt:lpstr>
      <vt:lpstr>Presentación de PowerPoint</vt:lpstr>
      <vt:lpstr>Presentación de PowerPoint</vt:lpstr>
      <vt:lpstr>Presentación de PowerPoint</vt:lpstr>
      <vt:lpstr>Conclusión </vt:lpstr>
      <vt:lpstr>Muchas gracias por su amable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Siete propuestas sobre Medio Ambiente que beneficien a la ciudad de Morelia y sus Tenencias para una ciudad sustentable y sostenible.</dc:title>
  <dc:creator>Markony G</dc:creator>
  <cp:lastModifiedBy>Markony G</cp:lastModifiedBy>
  <cp:revision>15</cp:revision>
  <dcterms:created xsi:type="dcterms:W3CDTF">2018-07-26T15:19:07Z</dcterms:created>
  <dcterms:modified xsi:type="dcterms:W3CDTF">2018-07-27T21:05:37Z</dcterms:modified>
</cp:coreProperties>
</file>