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3"/>
  </p:notesMasterIdLst>
  <p:handoutMasterIdLst>
    <p:handoutMasterId r:id="rId14"/>
  </p:handoutMasterIdLst>
  <p:sldIdLst>
    <p:sldId id="256" r:id="rId2"/>
    <p:sldId id="263" r:id="rId3"/>
    <p:sldId id="259" r:id="rId4"/>
    <p:sldId id="274" r:id="rId5"/>
    <p:sldId id="275" r:id="rId6"/>
    <p:sldId id="276" r:id="rId7"/>
    <p:sldId id="260" r:id="rId8"/>
    <p:sldId id="277" r:id="rId9"/>
    <p:sldId id="271" r:id="rId10"/>
    <p:sldId id="269" r:id="rId11"/>
    <p:sldId id="278"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8" autoAdjust="0"/>
    <p:restoredTop sz="94660"/>
  </p:normalViewPr>
  <p:slideViewPr>
    <p:cSldViewPr snapToGrid="0">
      <p:cViewPr varScale="1">
        <p:scale>
          <a:sx n="71" d="100"/>
          <a:sy n="71" d="100"/>
        </p:scale>
        <p:origin x="49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E44FCF-919E-4652-BA87-6042A674E67D}" type="datetimeFigureOut">
              <a:rPr lang="es-MX" smtClean="0"/>
              <a:t>27/07/2018</a:t>
            </a:fld>
            <a:endParaRPr lang="es-MX"/>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275402-D06A-4103-A5CB-B3445950285F}" type="slidenum">
              <a:rPr lang="es-MX" smtClean="0"/>
              <a:t>‹Nº›</a:t>
            </a:fld>
            <a:endParaRPr lang="es-MX"/>
          </a:p>
        </p:txBody>
      </p:sp>
    </p:spTree>
    <p:extLst>
      <p:ext uri="{BB962C8B-B14F-4D97-AF65-F5344CB8AC3E}">
        <p14:creationId xmlns:p14="http://schemas.microsoft.com/office/powerpoint/2010/main" val="103169540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6753C4-231C-445C-BAE4-61C6075C3F0A}" type="datetimeFigureOut">
              <a:rPr lang="es-MX" smtClean="0"/>
              <a:t>27/07/2018</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23732-F3E2-4B4D-B1EA-15B66927CDB6}" type="slidenum">
              <a:rPr lang="es-MX" smtClean="0"/>
              <a:t>‹Nº›</a:t>
            </a:fld>
            <a:endParaRPr lang="es-MX"/>
          </a:p>
        </p:txBody>
      </p:sp>
    </p:spTree>
    <p:extLst>
      <p:ext uri="{BB962C8B-B14F-4D97-AF65-F5344CB8AC3E}">
        <p14:creationId xmlns:p14="http://schemas.microsoft.com/office/powerpoint/2010/main" val="425008431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Tree>
    <p:extLst>
      <p:ext uri="{BB962C8B-B14F-4D97-AF65-F5344CB8AC3E}">
        <p14:creationId xmlns:p14="http://schemas.microsoft.com/office/powerpoint/2010/main" val="2939524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2288214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2819234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66251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687363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4099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397603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52526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67764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06211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98DA43-614C-4858-8DEB-E07FC5826FA0}" type="datetimeFigureOut">
              <a:rPr lang="es-MX" smtClean="0"/>
              <a:t>27/07/2018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215890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E98DA43-614C-4858-8DEB-E07FC5826FA0}" type="datetimeFigureOut">
              <a:rPr lang="es-MX" smtClean="0"/>
              <a:t>27/07/2018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211752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E98DA43-614C-4858-8DEB-E07FC5826FA0}" type="datetimeFigureOut">
              <a:rPr lang="es-MX" smtClean="0"/>
              <a:t>27/07/2018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52192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E98DA43-614C-4858-8DEB-E07FC5826FA0}" type="datetimeFigureOut">
              <a:rPr lang="es-MX" smtClean="0"/>
              <a:t>27/07/2018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61435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8DA43-614C-4858-8DEB-E07FC5826FA0}" type="datetimeFigureOut">
              <a:rPr lang="es-MX" smtClean="0"/>
              <a:t>27/07/2018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92212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E98DA43-614C-4858-8DEB-E07FC5826FA0}" type="datetimeFigureOut">
              <a:rPr lang="es-MX" smtClean="0"/>
              <a:t>27/07/2018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34759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E98DA43-614C-4858-8DEB-E07FC5826FA0}" type="datetimeFigureOut">
              <a:rPr lang="es-MX" smtClean="0"/>
              <a:t>27/07/2018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79DF988-4536-40D6-BB79-F9895EDB5893}" type="slidenum">
              <a:rPr lang="es-MX" smtClean="0"/>
              <a:t>‹Nº›</a:t>
            </a:fld>
            <a:endParaRPr lang="es-MX"/>
          </a:p>
        </p:txBody>
      </p:sp>
    </p:spTree>
    <p:extLst>
      <p:ext uri="{BB962C8B-B14F-4D97-AF65-F5344CB8AC3E}">
        <p14:creationId xmlns:p14="http://schemas.microsoft.com/office/powerpoint/2010/main" val="1389379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98DA43-614C-4858-8DEB-E07FC5826FA0}" type="datetimeFigureOut">
              <a:rPr lang="es-MX" smtClean="0"/>
              <a:t>27/07/2018</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79DF988-4536-40D6-BB79-F9895EDB5893}" type="slidenum">
              <a:rPr lang="es-MX" smtClean="0"/>
              <a:t>‹Nº›</a:t>
            </a:fld>
            <a:endParaRPr lang="es-MX"/>
          </a:p>
        </p:txBody>
      </p:sp>
    </p:spTree>
    <p:extLst>
      <p:ext uri="{BB962C8B-B14F-4D97-AF65-F5344CB8AC3E}">
        <p14:creationId xmlns:p14="http://schemas.microsoft.com/office/powerpoint/2010/main" val="293398672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94446" y="4085359"/>
            <a:ext cx="7894544" cy="1655762"/>
          </a:xfrm>
        </p:spPr>
        <p:txBody>
          <a:bodyPr>
            <a:normAutofit/>
          </a:bodyPr>
          <a:lstStyle/>
          <a:p>
            <a:r>
              <a:rPr lang="es-MX" dirty="0" smtClean="0">
                <a:solidFill>
                  <a:schemeClr val="tx1">
                    <a:lumMod val="85000"/>
                    <a:lumOff val="15000"/>
                  </a:schemeClr>
                </a:solidFill>
              </a:rPr>
              <a:t>Ing. Dulce Elena Aguilar Prado </a:t>
            </a:r>
          </a:p>
          <a:p>
            <a:r>
              <a:rPr lang="es-MX" b="1" dirty="0" smtClean="0">
                <a:solidFill>
                  <a:schemeClr val="tx1">
                    <a:lumMod val="85000"/>
                    <a:lumOff val="15000"/>
                  </a:schemeClr>
                </a:solidFill>
              </a:rPr>
              <a:t>Sindicato de Trabajadores Asalariados del Organismo Operador</a:t>
            </a:r>
          </a:p>
          <a:p>
            <a:r>
              <a:rPr lang="es-MX" b="1" dirty="0" smtClean="0">
                <a:solidFill>
                  <a:schemeClr val="tx1">
                    <a:lumMod val="85000"/>
                    <a:lumOff val="15000"/>
                  </a:schemeClr>
                </a:solidFill>
              </a:rPr>
              <a:t> de Agua Potable, Alcantarillado y Saneamiento de Morelia </a:t>
            </a:r>
            <a:endParaRPr lang="es-MX" b="1" dirty="0">
              <a:solidFill>
                <a:schemeClr val="tx1">
                  <a:lumMod val="85000"/>
                  <a:lumOff val="15000"/>
                </a:schemeClr>
              </a:solidFill>
            </a:endParaRPr>
          </a:p>
        </p:txBody>
      </p:sp>
      <p:sp>
        <p:nvSpPr>
          <p:cNvPr id="4" name="Subtítulo 2"/>
          <p:cNvSpPr txBox="1">
            <a:spLocks/>
          </p:cNvSpPr>
          <p:nvPr/>
        </p:nvSpPr>
        <p:spPr>
          <a:xfrm>
            <a:off x="-429127" y="5951330"/>
            <a:ext cx="9906000" cy="4813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s-MX" sz="1800" dirty="0" smtClean="0"/>
              <a:t>Morelia, Michoacán, a 27 de Julio del 2018.</a:t>
            </a:r>
            <a:endParaRPr lang="es-MX" sz="1800" dirty="0"/>
          </a:p>
        </p:txBody>
      </p:sp>
      <p:sp>
        <p:nvSpPr>
          <p:cNvPr id="5" name="Título 1"/>
          <p:cNvSpPr txBox="1">
            <a:spLocks/>
          </p:cNvSpPr>
          <p:nvPr/>
        </p:nvSpPr>
        <p:spPr>
          <a:xfrm>
            <a:off x="858541" y="1760258"/>
            <a:ext cx="8730449" cy="1752963"/>
          </a:xfrm>
          <a:prstGeom prst="rect">
            <a:avLst/>
          </a:prstGeom>
        </p:spPr>
        <p:txBody>
          <a:bodyPr vert="horz" lIns="91440" tIns="45720" rIns="91440" bIns="45720" rtlCol="0" anchor="b">
            <a:normAutofit fontScale="900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MX" sz="4400" dirty="0" smtClean="0">
                <a:solidFill>
                  <a:schemeClr val="accent2">
                    <a:lumMod val="75000"/>
                  </a:schemeClr>
                </a:solidFill>
                <a:effectLst>
                  <a:outerShdw blurRad="38100" dist="38100" dir="2700000" algn="tl">
                    <a:srgbClr val="000000">
                      <a:alpha val="43137"/>
                    </a:srgbClr>
                  </a:outerShdw>
                </a:effectLst>
              </a:rPr>
              <a:t>Perspectivas del STAOOAPAS ante la privatización del agua en Morelia</a:t>
            </a:r>
            <a:endParaRPr lang="es-MX" sz="4000" dirty="0"/>
          </a:p>
        </p:txBody>
      </p:sp>
      <p:pic>
        <p:nvPicPr>
          <p:cNvPr id="1026"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858541" y="188114"/>
            <a:ext cx="3665332" cy="13067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010941" y="340514"/>
            <a:ext cx="3665332" cy="130673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083131" y="492914"/>
            <a:ext cx="3665332" cy="130673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90704" y="492914"/>
            <a:ext cx="2688027" cy="14511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318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632" y="138364"/>
            <a:ext cx="7893718" cy="1028700"/>
          </a:xfrm>
        </p:spPr>
        <p:txBody>
          <a:bodyPr>
            <a:noAutofit/>
          </a:bodyPr>
          <a:lstStyle/>
          <a:p>
            <a:pPr algn="ctr"/>
            <a:r>
              <a:rPr lang="es-MX" dirty="0" smtClean="0">
                <a:solidFill>
                  <a:schemeClr val="accent2">
                    <a:lumMod val="75000"/>
                  </a:schemeClr>
                </a:solidFill>
              </a:rPr>
              <a:t>MORELIA Y LA PRIVATIZACIÓN DEL SERVICIO DEL AGUA</a:t>
            </a:r>
            <a:endParaRPr lang="es-MX" dirty="0">
              <a:solidFill>
                <a:schemeClr val="accent2">
                  <a:lumMod val="75000"/>
                </a:schemeClr>
              </a:solidFill>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6601" y="12654"/>
            <a:ext cx="1764399" cy="62903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27" y="664745"/>
            <a:ext cx="1591339" cy="765651"/>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430306" y="1471912"/>
            <a:ext cx="9157231" cy="5601533"/>
          </a:xfrm>
          <a:prstGeom prst="rect">
            <a:avLst/>
          </a:prstGeom>
          <a:noFill/>
        </p:spPr>
        <p:txBody>
          <a:bodyPr wrap="square" rtlCol="0">
            <a:spAutoFit/>
          </a:bodyPr>
          <a:lstStyle/>
          <a:p>
            <a:pPr algn="just"/>
            <a:r>
              <a:rPr lang="es-MX" sz="1600" dirty="0" smtClean="0">
                <a:latin typeface="Arial" panose="020B0604020202020204" pitchFamily="34" charset="0"/>
                <a:cs typeface="Arial" panose="020B0604020202020204" pitchFamily="34" charset="0"/>
              </a:rPr>
              <a:t>Las intenciones de privatizar el servicio del agua en Morelia son mas que claras. </a:t>
            </a:r>
          </a:p>
          <a:p>
            <a:pPr algn="just"/>
            <a:endParaRPr lang="es-MX" sz="1600" dirty="0" smtClean="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3 contratos para la elaboración del las bases para la licitación para la concesión de la prestación del servicio de agua potable, alcantarillado, tratamiento y disposición de aguas residuales.  </a:t>
            </a:r>
          </a:p>
          <a:p>
            <a:pPr algn="just"/>
            <a:endParaRPr lang="es-MX" sz="1600" dirty="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Se disfraza la privatización con el termino de concesión. </a:t>
            </a:r>
          </a:p>
          <a:p>
            <a:pPr algn="just"/>
            <a:endParaRPr lang="es-MX" sz="1600" dirty="0" smtClean="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	Privatización.- Se transfiere tanto la gestión como la titularidad del servicio .del 		                       sector público al sector privado.</a:t>
            </a:r>
          </a:p>
          <a:p>
            <a:pPr algn="just"/>
            <a:r>
              <a:rPr lang="es-MX" sz="1600" dirty="0" smtClean="0">
                <a:latin typeface="Arial" panose="020B0604020202020204" pitchFamily="34" charset="0"/>
                <a:cs typeface="Arial" panose="020B0604020202020204" pitchFamily="34" charset="0"/>
              </a:rPr>
              <a:t>	Concesión</a:t>
            </a:r>
            <a:r>
              <a:rPr lang="es-MX" sz="1600" dirty="0">
                <a:latin typeface="Arial" panose="020B0604020202020204" pitchFamily="34" charset="0"/>
                <a:cs typeface="Arial" panose="020B0604020202020204" pitchFamily="34" charset="0"/>
              </a:rPr>
              <a:t>.- Solo  se transfiere por un lapso de tiempo determinado la gestión </a:t>
            </a:r>
            <a:r>
              <a:rPr lang="es-MX" sz="1600" dirty="0" smtClean="0">
                <a:latin typeface="Arial" panose="020B0604020202020204" pitchFamily="34" charset="0"/>
                <a:cs typeface="Arial" panose="020B0604020202020204" pitchFamily="34" charset="0"/>
              </a:rPr>
              <a:t>		                    del servicio</a:t>
            </a:r>
            <a:r>
              <a:rPr lang="es-MX" sz="1600" dirty="0">
                <a:latin typeface="Arial" panose="020B0604020202020204" pitchFamily="34" charset="0"/>
                <a:cs typeface="Arial" panose="020B0604020202020204" pitchFamily="34" charset="0"/>
              </a:rPr>
              <a:t>, y no </a:t>
            </a:r>
            <a:r>
              <a:rPr lang="es-MX" sz="1600" dirty="0" smtClean="0">
                <a:latin typeface="Arial" panose="020B0604020202020204" pitchFamily="34" charset="0"/>
                <a:cs typeface="Arial" panose="020B0604020202020204" pitchFamily="34" charset="0"/>
              </a:rPr>
              <a:t>así </a:t>
            </a:r>
            <a:r>
              <a:rPr lang="es-MX" sz="1600" dirty="0">
                <a:latin typeface="Arial" panose="020B0604020202020204" pitchFamily="34" charset="0"/>
                <a:cs typeface="Arial" panose="020B0604020202020204" pitchFamily="34" charset="0"/>
              </a:rPr>
              <a:t>la titularidad o dominio del </a:t>
            </a:r>
            <a:r>
              <a:rPr lang="es-MX" sz="1600" dirty="0" smtClean="0">
                <a:latin typeface="Arial" panose="020B0604020202020204" pitchFamily="34" charset="0"/>
                <a:cs typeface="Arial" panose="020B0604020202020204" pitchFamily="34" charset="0"/>
              </a:rPr>
              <a:t>mismo.</a:t>
            </a:r>
            <a:endParaRPr lang="es-MX" sz="1600" dirty="0">
              <a:latin typeface="Arial" panose="020B0604020202020204" pitchFamily="34" charset="0"/>
              <a:cs typeface="Arial" panose="020B0604020202020204" pitchFamily="34" charset="0"/>
            </a:endParaRPr>
          </a:p>
          <a:p>
            <a:pPr algn="just"/>
            <a:endParaRPr lang="es-MX" sz="1600" dirty="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Actualmente en Morelia  ya existe la privatización del servicio de saneamiento. </a:t>
            </a:r>
          </a:p>
          <a:p>
            <a:pPr algn="just"/>
            <a:endParaRPr lang="es-MX" sz="1100" dirty="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La planta de tratamiento de aguas residuales de </a:t>
            </a:r>
            <a:r>
              <a:rPr lang="es-MX" sz="1600" dirty="0" err="1" smtClean="0">
                <a:latin typeface="Arial" panose="020B0604020202020204" pitchFamily="34" charset="0"/>
                <a:cs typeface="Arial" panose="020B0604020202020204" pitchFamily="34" charset="0"/>
              </a:rPr>
              <a:t>Atapaneo</a:t>
            </a:r>
            <a:r>
              <a:rPr lang="es-MX" sz="1600" dirty="0" smtClean="0">
                <a:latin typeface="Arial" panose="020B0604020202020204" pitchFamily="34" charset="0"/>
                <a:cs typeface="Arial" panose="020B0604020202020204" pitchFamily="34" charset="0"/>
              </a:rPr>
              <a:t> y de </a:t>
            </a:r>
            <a:r>
              <a:rPr lang="es-MX" sz="1600" dirty="0" err="1" smtClean="0">
                <a:latin typeface="Arial" panose="020B0604020202020204" pitchFamily="34" charset="0"/>
                <a:cs typeface="Arial" panose="020B0604020202020204" pitchFamily="34" charset="0"/>
              </a:rPr>
              <a:t>Itzicuaros</a:t>
            </a:r>
            <a:r>
              <a:rPr lang="es-MX" sz="1600" dirty="0" smtClean="0">
                <a:latin typeface="Arial" panose="020B0604020202020204" pitchFamily="34" charset="0"/>
                <a:cs typeface="Arial" panose="020B0604020202020204" pitchFamily="34" charset="0"/>
              </a:rPr>
              <a:t>  se encuentran concesionadas por 20 años desde el año  2003.</a:t>
            </a:r>
          </a:p>
          <a:p>
            <a:pPr algn="just"/>
            <a:endParaRPr lang="es-MX" sz="1100" dirty="0" smtClean="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El Organismo erogara anualmente  recursos de 120 </a:t>
            </a:r>
            <a:r>
              <a:rPr lang="es-MX" sz="1600" dirty="0" err="1" smtClean="0">
                <a:latin typeface="Arial" panose="020B0604020202020204" pitchFamily="34" charset="0"/>
                <a:cs typeface="Arial" panose="020B0604020202020204" pitchFamily="34" charset="0"/>
              </a:rPr>
              <a:t>mdp</a:t>
            </a:r>
            <a:r>
              <a:rPr lang="es-MX" sz="1600" dirty="0" smtClean="0">
                <a:latin typeface="Arial" panose="020B0604020202020204" pitchFamily="34" charset="0"/>
                <a:cs typeface="Arial" panose="020B0604020202020204" pitchFamily="34" charset="0"/>
              </a:rPr>
              <a:t> para el pago a la empresa privada que tiene los derechos  de saneamiento concesionados, esto genera un “déficit natural” ya que la recaudación anual por saneamiento es solo de 70 </a:t>
            </a:r>
            <a:r>
              <a:rPr lang="es-MX" sz="1600" dirty="0" err="1" smtClean="0">
                <a:latin typeface="Arial" panose="020B0604020202020204" pitchFamily="34" charset="0"/>
                <a:cs typeface="Arial" panose="020B0604020202020204" pitchFamily="34" charset="0"/>
              </a:rPr>
              <a:t>mdp</a:t>
            </a:r>
            <a:r>
              <a:rPr lang="es-MX" sz="1600" dirty="0" smtClean="0">
                <a:latin typeface="Arial" panose="020B0604020202020204" pitchFamily="34" charset="0"/>
                <a:cs typeface="Arial" panose="020B0604020202020204" pitchFamily="34" charset="0"/>
              </a:rPr>
              <a:t>  anuales. </a:t>
            </a:r>
          </a:p>
          <a:p>
            <a:pPr algn="just"/>
            <a:endParaRPr lang="es-MX" sz="1600" dirty="0" smtClean="0">
              <a:latin typeface="Arial" panose="020B0604020202020204" pitchFamily="34" charset="0"/>
              <a:cs typeface="Arial" panose="020B0604020202020204" pitchFamily="34" charset="0"/>
            </a:endParaRPr>
          </a:p>
          <a:p>
            <a:pPr algn="just"/>
            <a:r>
              <a:rPr lang="es-MX" sz="1600" dirty="0" smtClean="0">
                <a:latin typeface="Arial" panose="020B0604020202020204" pitchFamily="34" charset="0"/>
                <a:cs typeface="Arial" panose="020B0604020202020204" pitchFamily="34" charset="0"/>
              </a:rPr>
              <a:t>En la actual administración  municipal se pretendía ampliar dicho contrato de concesión por otros 20 años. </a:t>
            </a:r>
            <a:endParaRPr lang="es-MX"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1299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958" y="167440"/>
            <a:ext cx="7740992" cy="1320800"/>
          </a:xfrm>
        </p:spPr>
        <p:txBody>
          <a:bodyPr>
            <a:normAutofit/>
          </a:bodyPr>
          <a:lstStyle/>
          <a:p>
            <a:pPr algn="ctr"/>
            <a:r>
              <a:rPr lang="es-MX" dirty="0" smtClean="0">
                <a:solidFill>
                  <a:schemeClr val="accent2">
                    <a:lumMod val="75000"/>
                  </a:schemeClr>
                </a:solidFill>
              </a:rPr>
              <a:t>LA PERSPECTIVA DEL SINDICATO ANTE LA PRIVATIZACIÓN DEL AGUA</a:t>
            </a:r>
            <a:endParaRPr lang="es-MX" dirty="0">
              <a:solidFill>
                <a:schemeClr val="accent2">
                  <a:lumMod val="75000"/>
                </a:schemeClr>
              </a:solidFill>
            </a:endParaRPr>
          </a:p>
        </p:txBody>
      </p:sp>
      <p:sp>
        <p:nvSpPr>
          <p:cNvPr id="3" name="CuadroTexto 2"/>
          <p:cNvSpPr txBox="1"/>
          <p:nvPr/>
        </p:nvSpPr>
        <p:spPr>
          <a:xfrm>
            <a:off x="404797" y="1484184"/>
            <a:ext cx="9101154" cy="5078313"/>
          </a:xfrm>
          <a:prstGeom prst="rect">
            <a:avLst/>
          </a:prstGeom>
          <a:noFill/>
        </p:spPr>
        <p:txBody>
          <a:bodyPr wrap="square" rtlCol="0">
            <a:spAutoFit/>
          </a:bodyPr>
          <a:lstStyle/>
          <a:p>
            <a:pPr algn="just"/>
            <a:r>
              <a:rPr lang="es-MX" sz="1600" b="1" dirty="0" smtClean="0">
                <a:latin typeface="Arial" panose="020B0604020202020204" pitchFamily="34" charset="0"/>
                <a:cs typeface="Arial" panose="020B0604020202020204" pitchFamily="34" charset="0"/>
              </a:rPr>
              <a:t>Como ciudadanos y como trabajadores del </a:t>
            </a:r>
            <a:r>
              <a:rPr lang="es-MX" sz="1600" b="1" dirty="0">
                <a:latin typeface="Arial" panose="020B0604020202020204" pitchFamily="34" charset="0"/>
                <a:cs typeface="Arial" panose="020B0604020202020204" pitchFamily="34" charset="0"/>
              </a:rPr>
              <a:t>O</a:t>
            </a:r>
            <a:r>
              <a:rPr lang="es-MX" sz="1600" b="1" dirty="0" smtClean="0">
                <a:latin typeface="Arial" panose="020B0604020202020204" pitchFamily="34" charset="0"/>
                <a:cs typeface="Arial" panose="020B0604020202020204" pitchFamily="34" charset="0"/>
              </a:rPr>
              <a:t>rganismo Operador de Agua consideramos que  </a:t>
            </a:r>
            <a:r>
              <a:rPr lang="es-MX" sz="1600" b="1" dirty="0">
                <a:latin typeface="Arial" panose="020B0604020202020204" pitchFamily="34" charset="0"/>
                <a:cs typeface="Arial" panose="020B0604020202020204" pitchFamily="34" charset="0"/>
              </a:rPr>
              <a:t>l</a:t>
            </a:r>
            <a:r>
              <a:rPr lang="es-MX" sz="1600" b="1" dirty="0" smtClean="0">
                <a:latin typeface="Arial" panose="020B0604020202020204" pitchFamily="34" charset="0"/>
                <a:cs typeface="Arial" panose="020B0604020202020204" pitchFamily="34" charset="0"/>
              </a:rPr>
              <a:t>a privatización o concesión del servicio, no es lo mas viable:</a:t>
            </a:r>
          </a:p>
          <a:p>
            <a:pPr lvl="1" algn="just"/>
            <a:endParaRPr lang="es-MX" sz="1600" dirty="0">
              <a:latin typeface="Arial" panose="020B0604020202020204" pitchFamily="34" charset="0"/>
              <a:cs typeface="Arial" panose="020B0604020202020204" pitchFamily="34" charset="0"/>
            </a:endParaRPr>
          </a:p>
          <a:p>
            <a:pPr marL="800100" lvl="1" indent="-342900" algn="just">
              <a:buAutoNum type="arabicPeriod"/>
            </a:pPr>
            <a:r>
              <a:rPr lang="es-MX" sz="1600" dirty="0" smtClean="0">
                <a:latin typeface="Arial" panose="020B0604020202020204" pitchFamily="34" charset="0"/>
                <a:cs typeface="Arial" panose="020B0604020202020204" pitchFamily="34" charset="0"/>
              </a:rPr>
              <a:t>El agua no es un bien comercial, es un patrimonio que se debe proteger y defender como tal. (</a:t>
            </a:r>
            <a:r>
              <a:rPr lang="es-MX" sz="1600" dirty="0" err="1" smtClean="0">
                <a:latin typeface="Arial" panose="020B0604020202020204" pitchFamily="34" charset="0"/>
                <a:cs typeface="Arial" panose="020B0604020202020204" pitchFamily="34" charset="0"/>
              </a:rPr>
              <a:t>DMA</a:t>
            </a:r>
            <a:r>
              <a:rPr lang="es-MX" sz="1600" dirty="0" smtClean="0">
                <a:latin typeface="Arial" panose="020B0604020202020204" pitchFamily="34" charset="0"/>
                <a:cs typeface="Arial" panose="020B0604020202020204" pitchFamily="34" charset="0"/>
              </a:rPr>
              <a:t>).  </a:t>
            </a:r>
          </a:p>
          <a:p>
            <a:pPr marL="800100" lvl="1" indent="-342900" algn="just">
              <a:buAutoNum type="arabicPeriod"/>
            </a:pPr>
            <a:r>
              <a:rPr lang="es-MX" sz="1600" dirty="0" smtClean="0">
                <a:latin typeface="Arial" panose="020B0604020202020204" pitchFamily="34" charset="0"/>
                <a:cs typeface="Arial" panose="020B0604020202020204" pitchFamily="34" charset="0"/>
              </a:rPr>
              <a:t>Los inversionistas capitalistas no buscan la sustentabilidad del agua. </a:t>
            </a:r>
          </a:p>
          <a:p>
            <a:pPr marL="800100" lvl="1" indent="-342900" algn="just">
              <a:buAutoNum type="arabicPeriod"/>
            </a:pPr>
            <a:r>
              <a:rPr lang="es-MX" sz="1600" dirty="0" smtClean="0">
                <a:latin typeface="Arial" panose="020B0604020202020204" pitchFamily="34" charset="0"/>
                <a:cs typeface="Arial" panose="020B0604020202020204" pitchFamily="34" charset="0"/>
              </a:rPr>
              <a:t>Las inversiones privadas buscan plazos cortos de amortización, con mayor valor añadido, esto conlleva a que se de un incremento sustancial en el costo de servicio, el cual debe ser asumido por los ciudadanos. </a:t>
            </a:r>
          </a:p>
          <a:p>
            <a:pPr marL="800100" lvl="1" indent="-342900" algn="just">
              <a:buAutoNum type="arabicPeriod"/>
            </a:pPr>
            <a:r>
              <a:rPr lang="es-MX" sz="1600" dirty="0" smtClean="0">
                <a:latin typeface="Arial" panose="020B0604020202020204" pitchFamily="34" charset="0"/>
                <a:cs typeface="Arial" panose="020B0604020202020204" pitchFamily="34" charset="0"/>
              </a:rPr>
              <a:t>Los costos financieros que paga el sector privado generalmente son mayores que los que puede pagar el gobierno. </a:t>
            </a:r>
          </a:p>
          <a:p>
            <a:pPr marL="800100" lvl="1" indent="-342900" algn="just">
              <a:buAutoNum type="arabicPeriod"/>
            </a:pPr>
            <a:endParaRPr lang="es-MX" sz="2000" dirty="0" smtClean="0">
              <a:latin typeface="Arial" panose="020B0604020202020204" pitchFamily="34" charset="0"/>
              <a:cs typeface="Arial" panose="020B0604020202020204" pitchFamily="34" charset="0"/>
            </a:endParaRPr>
          </a:p>
          <a:p>
            <a:pPr marL="800100" lvl="1" indent="-342900" algn="just">
              <a:buAutoNum type="arabicPeriod"/>
            </a:pPr>
            <a:r>
              <a:rPr lang="es-MX" sz="1600" dirty="0" smtClean="0">
                <a:latin typeface="Arial" panose="020B0604020202020204" pitchFamily="34" charset="0"/>
                <a:cs typeface="Arial" panose="020B0604020202020204" pitchFamily="34" charset="0"/>
              </a:rPr>
              <a:t>Como Sindicato, tenemos claro que ante las intenciones de privatizar  el servicio del agua, somos el mayor obstáculo. </a:t>
            </a:r>
          </a:p>
          <a:p>
            <a:pPr marL="800100" lvl="1" indent="-342900" algn="just">
              <a:buAutoNum type="arabicPeriod"/>
            </a:pPr>
            <a:r>
              <a:rPr lang="es-MX" sz="1600" dirty="0" smtClean="0">
                <a:latin typeface="Arial" panose="020B0604020202020204" pitchFamily="34" charset="0"/>
                <a:cs typeface="Arial" panose="020B0604020202020204" pitchFamily="34" charset="0"/>
              </a:rPr>
              <a:t>Por ello, las autoridades actuales, se ha encargado de desprestigiarnos, haciendo creer a todas voces a la ciudanía que los responsables del déficit financiero y operativo del organismo somos los trabajadores. </a:t>
            </a:r>
          </a:p>
          <a:p>
            <a:pPr marL="800100" lvl="1" indent="-342900" algn="just">
              <a:buAutoNum type="arabicPeriod"/>
            </a:pPr>
            <a:r>
              <a:rPr lang="es-MX" sz="1600" dirty="0" smtClean="0">
                <a:latin typeface="Arial" panose="020B0604020202020204" pitchFamily="34" charset="0"/>
                <a:cs typeface="Arial" panose="020B0604020202020204" pitchFamily="34" charset="0"/>
              </a:rPr>
              <a:t>Generando al interior de organismo un terrorismo laboral y constantes violaciones a nuestro Contrato Colectivo de Trabajo, atentando con ello a nuestros derechos laborales, ganados a través de mas de 60 años de lucha. </a:t>
            </a: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559" y="12654"/>
            <a:ext cx="1764399" cy="62903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27" y="664745"/>
            <a:ext cx="1591339" cy="765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36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3"/>
          <a:srcRect l="44505"/>
          <a:stretch/>
        </p:blipFill>
        <p:spPr>
          <a:xfrm>
            <a:off x="10273553" y="3984004"/>
            <a:ext cx="1810871" cy="1685925"/>
          </a:xfrm>
          <a:prstGeom prst="rect">
            <a:avLst/>
          </a:prstGeom>
          <a:ln>
            <a:noFill/>
          </a:ln>
          <a:effectLst>
            <a:softEdge rad="112500"/>
          </a:effectLst>
        </p:spPr>
      </p:pic>
      <p:sp>
        <p:nvSpPr>
          <p:cNvPr id="2" name="Título 1"/>
          <p:cNvSpPr>
            <a:spLocks noGrp="1"/>
          </p:cNvSpPr>
          <p:nvPr>
            <p:ph type="title"/>
          </p:nvPr>
        </p:nvSpPr>
        <p:spPr>
          <a:xfrm>
            <a:off x="1764631" y="122321"/>
            <a:ext cx="7261058" cy="590550"/>
          </a:xfrm>
        </p:spPr>
        <p:txBody>
          <a:bodyPr>
            <a:noAutofit/>
          </a:bodyPr>
          <a:lstStyle/>
          <a:p>
            <a:pPr algn="ctr"/>
            <a:r>
              <a:rPr lang="es-MX" dirty="0" smtClean="0">
                <a:solidFill>
                  <a:schemeClr val="accent2">
                    <a:lumMod val="75000"/>
                  </a:schemeClr>
                </a:solidFill>
              </a:rPr>
              <a:t>LA NUEVA GESTIÓN PÚBLICA </a:t>
            </a:r>
            <a:br>
              <a:rPr lang="es-MX" dirty="0" smtClean="0">
                <a:solidFill>
                  <a:schemeClr val="accent2">
                    <a:lumMod val="75000"/>
                  </a:schemeClr>
                </a:solidFill>
              </a:rPr>
            </a:br>
            <a:r>
              <a:rPr lang="es-MX" dirty="0" smtClean="0">
                <a:solidFill>
                  <a:schemeClr val="accent2">
                    <a:lumMod val="75000"/>
                  </a:schemeClr>
                </a:solidFill>
              </a:rPr>
              <a:t>DEL AGUA</a:t>
            </a:r>
            <a:endParaRPr lang="es-MX" dirty="0">
              <a:solidFill>
                <a:schemeClr val="accent2">
                  <a:lumMod val="75000"/>
                </a:schemeClr>
              </a:solidFill>
            </a:endParaRPr>
          </a:p>
        </p:txBody>
      </p:sp>
      <p:pic>
        <p:nvPicPr>
          <p:cNvPr id="3"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4">
            <a:extLst>
              <a:ext uri="{28A0092B-C50C-407E-A947-70E740481C1C}">
                <a14:useLocalDpi xmlns:a14="http://schemas.microsoft.com/office/drawing/2010/main" val="0"/>
              </a:ext>
            </a:extLst>
          </a:blip>
          <a:srcRect t="33423" b="30926"/>
          <a:stretch/>
        </p:blipFill>
        <p:spPr bwMode="auto">
          <a:xfrm>
            <a:off x="91551" y="8760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5" name="Rectángulo 4"/>
          <p:cNvSpPr/>
          <p:nvPr/>
        </p:nvSpPr>
        <p:spPr>
          <a:xfrm>
            <a:off x="625641" y="1426563"/>
            <a:ext cx="8814194" cy="4616648"/>
          </a:xfrm>
          <a:prstGeom prst="rect">
            <a:avLst/>
          </a:prstGeom>
        </p:spPr>
        <p:txBody>
          <a:bodyPr wrap="square">
            <a:spAutoFit/>
          </a:bodyPr>
          <a:lstStyle/>
          <a:p>
            <a:pPr marL="285750" indent="-285750" algn="just">
              <a:spcAft>
                <a:spcPts val="800"/>
              </a:spcAft>
              <a:buFont typeface="Wingdings" panose="05000000000000000000" pitchFamily="2" charset="2"/>
              <a:buChar char="Ø"/>
            </a:pPr>
            <a:r>
              <a:rPr lang="es-MX" sz="2000" b="1" dirty="0" smtClean="0">
                <a:latin typeface="Arial" panose="020B0604020202020204" pitchFamily="34" charset="0"/>
                <a:cs typeface="Arial" panose="020B0604020202020204" pitchFamily="34" charset="0"/>
              </a:rPr>
              <a:t>En 2010 la Asamblea </a:t>
            </a:r>
            <a:r>
              <a:rPr lang="es-MX" sz="2000" b="1" dirty="0">
                <a:latin typeface="Arial" panose="020B0604020202020204" pitchFamily="34" charset="0"/>
                <a:cs typeface="Arial" panose="020B0604020202020204" pitchFamily="34" charset="0"/>
              </a:rPr>
              <a:t>General de las Naciones </a:t>
            </a:r>
            <a:r>
              <a:rPr lang="es-MX" sz="2000" b="1" dirty="0" smtClean="0">
                <a:latin typeface="Arial" panose="020B0604020202020204" pitchFamily="34" charset="0"/>
                <a:cs typeface="Arial" panose="020B0604020202020204" pitchFamily="34" charset="0"/>
              </a:rPr>
              <a:t>Unidas declara el agua y saneamiento como derecho humano.</a:t>
            </a:r>
          </a:p>
          <a:p>
            <a:pPr marL="285750" indent="-285750" algn="just">
              <a:spcAft>
                <a:spcPts val="800"/>
              </a:spcAft>
              <a:buFont typeface="Wingdings" panose="05000000000000000000" pitchFamily="2" charset="2"/>
              <a:buChar char="Ø"/>
            </a:pPr>
            <a:endParaRPr lang="es-MX" sz="2000" dirty="0">
              <a:latin typeface="Arial" panose="020B0604020202020204" pitchFamily="34" charset="0"/>
              <a:cs typeface="Arial" panose="020B0604020202020204" pitchFamily="34" charset="0"/>
            </a:endParaRPr>
          </a:p>
          <a:p>
            <a:pPr marL="285750" indent="-285750" algn="just">
              <a:spcAft>
                <a:spcPts val="800"/>
              </a:spcAft>
              <a:buFont typeface="Wingdings" panose="05000000000000000000" pitchFamily="2" charset="2"/>
              <a:buChar char="Ø"/>
            </a:pPr>
            <a:r>
              <a:rPr lang="es-MX" sz="2000" b="1" dirty="0" smtClean="0">
                <a:latin typeface="Arial" panose="020B0604020202020204" pitchFamily="34" charset="0"/>
                <a:ea typeface="Calibri" panose="020F0502020204030204" pitchFamily="34" charset="0"/>
                <a:cs typeface="Arial" panose="020B0604020202020204" pitchFamily="34" charset="0"/>
              </a:rPr>
              <a:t>El agua como bien público debe ser gestionados por organismos públicos: </a:t>
            </a:r>
          </a:p>
          <a:p>
            <a:pPr marL="742950" lvl="1" indent="-285750" algn="just">
              <a:spcAft>
                <a:spcPts val="800"/>
              </a:spcAft>
              <a:buFont typeface="Arial" panose="020B0604020202020204" pitchFamily="34" charset="0"/>
              <a:buChar char="•"/>
            </a:pPr>
            <a:endParaRPr lang="es-MX" dirty="0" smtClean="0">
              <a:latin typeface="Arial" panose="020B0604020202020204" pitchFamily="34" charset="0"/>
              <a:ea typeface="Calibri" panose="020F0502020204030204" pitchFamily="34" charset="0"/>
              <a:cs typeface="Arial" panose="020B0604020202020204" pitchFamily="34" charset="0"/>
            </a:endParaRPr>
          </a:p>
          <a:p>
            <a:pPr marL="742950" lvl="1" indent="-285750" algn="just">
              <a:spcAft>
                <a:spcPts val="800"/>
              </a:spcAft>
              <a:buFont typeface="Arial" panose="020B0604020202020204" pitchFamily="34" charset="0"/>
              <a:buChar char="•"/>
            </a:pPr>
            <a:r>
              <a:rPr lang="es-MX" sz="2000" dirty="0">
                <a:latin typeface="Arial" panose="020B0604020202020204" pitchFamily="34" charset="0"/>
                <a:ea typeface="Calibri" panose="020F0502020204030204" pitchFamily="34" charset="0"/>
                <a:cs typeface="Arial" panose="020B0604020202020204" pitchFamily="34" charset="0"/>
              </a:rPr>
              <a:t>O</a:t>
            </a:r>
            <a:r>
              <a:rPr lang="es-MX" sz="2000" dirty="0" smtClean="0">
                <a:latin typeface="Arial" panose="020B0604020202020204" pitchFamily="34" charset="0"/>
                <a:ea typeface="Calibri" panose="020F0502020204030204" pitchFamily="34" charset="0"/>
                <a:cs typeface="Arial" panose="020B0604020202020204" pitchFamily="34" charset="0"/>
              </a:rPr>
              <a:t>rientada al uso sostenible. </a:t>
            </a:r>
            <a:r>
              <a:rPr lang="es-MX" sz="2000" dirty="0" err="1" smtClean="0">
                <a:latin typeface="Arial" panose="020B0604020202020204" pitchFamily="34" charset="0"/>
                <a:ea typeface="Calibri" panose="020F0502020204030204" pitchFamily="34" charset="0"/>
                <a:cs typeface="Arial" panose="020B0604020202020204" pitchFamily="34" charset="0"/>
              </a:rPr>
              <a:t>Prevencion</a:t>
            </a:r>
            <a:r>
              <a:rPr lang="es-MX" sz="2000" dirty="0" smtClean="0">
                <a:latin typeface="Arial" panose="020B0604020202020204" pitchFamily="34" charset="0"/>
                <a:ea typeface="Calibri" panose="020F0502020204030204" pitchFamily="34" charset="0"/>
                <a:cs typeface="Arial" panose="020B0604020202020204" pitchFamily="34" charset="0"/>
              </a:rPr>
              <a:t>, conservación y restauración</a:t>
            </a:r>
          </a:p>
          <a:p>
            <a:pPr marL="742950" lvl="1" indent="-285750" algn="just">
              <a:spcAft>
                <a:spcPts val="800"/>
              </a:spcAft>
              <a:buFont typeface="Arial" panose="020B0604020202020204" pitchFamily="34" charset="0"/>
              <a:buChar char="•"/>
            </a:pPr>
            <a:r>
              <a:rPr lang="es-MX" sz="2000" dirty="0" smtClean="0">
                <a:latin typeface="Arial" panose="020B0604020202020204" pitchFamily="34" charset="0"/>
                <a:ea typeface="Calibri" panose="020F0502020204030204" pitchFamily="34" charset="0"/>
                <a:cs typeface="Arial" panose="020B0604020202020204" pitchFamily="34" charset="0"/>
              </a:rPr>
              <a:t>Informada bajo los principios de eficacia, eficiencia, </a:t>
            </a:r>
            <a:endParaRPr lang="es-MX" sz="2000" dirty="0">
              <a:latin typeface="Arial" panose="020B0604020202020204" pitchFamily="34" charset="0"/>
              <a:ea typeface="Calibri" panose="020F0502020204030204" pitchFamily="34" charset="0"/>
              <a:cs typeface="Arial" panose="020B0604020202020204" pitchFamily="34" charset="0"/>
            </a:endParaRPr>
          </a:p>
          <a:p>
            <a:pPr marL="742950" lvl="1" indent="-285750" algn="just">
              <a:spcAft>
                <a:spcPts val="800"/>
              </a:spcAft>
              <a:buFont typeface="Arial" panose="020B0604020202020204" pitchFamily="34" charset="0"/>
              <a:buChar char="•"/>
            </a:pPr>
            <a:r>
              <a:rPr lang="es-MX" sz="2000" dirty="0" smtClean="0">
                <a:latin typeface="Arial" panose="020B0604020202020204" pitchFamily="34" charset="0"/>
                <a:ea typeface="Calibri" panose="020F0502020204030204" pitchFamily="34" charset="0"/>
                <a:cs typeface="Arial" panose="020B0604020202020204" pitchFamily="34" charset="0"/>
              </a:rPr>
              <a:t>Transparencia, acceso a la información y rendición de cuentas.</a:t>
            </a:r>
          </a:p>
          <a:p>
            <a:pPr marL="742950" lvl="1" indent="-285750" algn="just">
              <a:spcAft>
                <a:spcPts val="800"/>
              </a:spcAft>
              <a:buFont typeface="Arial" panose="020B0604020202020204" pitchFamily="34" charset="0"/>
              <a:buChar char="•"/>
            </a:pPr>
            <a:r>
              <a:rPr lang="es-MX" sz="2000" dirty="0" smtClean="0">
                <a:latin typeface="Arial" panose="020B0604020202020204" pitchFamily="34" charset="0"/>
                <a:ea typeface="Calibri" panose="020F0502020204030204" pitchFamily="34" charset="0"/>
                <a:cs typeface="Arial" panose="020B0604020202020204" pitchFamily="34" charset="0"/>
              </a:rPr>
              <a:t>Participación pública activa y real.</a:t>
            </a:r>
          </a:p>
          <a:p>
            <a:pPr marL="742950" lvl="1" indent="-285750" algn="just">
              <a:spcAft>
                <a:spcPts val="800"/>
              </a:spcAft>
              <a:buFont typeface="Arial" panose="020B0604020202020204" pitchFamily="34" charset="0"/>
              <a:buChar char="•"/>
            </a:pPr>
            <a:r>
              <a:rPr lang="es-MX" sz="2000" dirty="0">
                <a:latin typeface="Arial" panose="020B0604020202020204" pitchFamily="34" charset="0"/>
                <a:ea typeface="Calibri" panose="020F0502020204030204" pitchFamily="34" charset="0"/>
                <a:cs typeface="Arial" panose="020B0604020202020204" pitchFamily="34" charset="0"/>
              </a:rPr>
              <a:t>R</a:t>
            </a:r>
            <a:r>
              <a:rPr lang="es-MX" sz="2000" dirty="0" smtClean="0">
                <a:latin typeface="Arial" panose="020B0604020202020204" pitchFamily="34" charset="0"/>
                <a:ea typeface="Calibri" panose="020F0502020204030204" pitchFamily="34" charset="0"/>
                <a:cs typeface="Arial" panose="020B0604020202020204" pitchFamily="34" charset="0"/>
              </a:rPr>
              <a:t>egulación y fiscalización eficaz.</a:t>
            </a:r>
          </a:p>
          <a:p>
            <a:pPr marL="285750" indent="-285750" algn="just">
              <a:spcAft>
                <a:spcPts val="800"/>
              </a:spcAft>
              <a:buFont typeface="Wingdings" panose="05000000000000000000" pitchFamily="2" charset="2"/>
              <a:buChar char="Ø"/>
            </a:pPr>
            <a:endParaRPr lang="es-MX" sz="1600" dirty="0" smtClean="0">
              <a:latin typeface="Arial" panose="020B0604020202020204" pitchFamily="34" charset="0"/>
              <a:ea typeface="Calibri" panose="020F0502020204030204" pitchFamily="34" charset="0"/>
              <a:cs typeface="Arial" panose="020B0604020202020204" pitchFamily="34" charset="0"/>
            </a:endParaRPr>
          </a:p>
        </p:txBody>
      </p:sp>
      <p:pic>
        <p:nvPicPr>
          <p:cNvPr id="7"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507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56066" y="120344"/>
            <a:ext cx="8228597" cy="1080810"/>
          </a:xfrm>
        </p:spPr>
        <p:txBody>
          <a:bodyPr>
            <a:noAutofit/>
          </a:bodyPr>
          <a:lstStyle/>
          <a:p>
            <a:pPr algn="ctr"/>
            <a:r>
              <a:rPr lang="es-MX" dirty="0" smtClean="0">
                <a:solidFill>
                  <a:schemeClr val="accent2">
                    <a:lumMod val="75000"/>
                  </a:schemeClr>
                </a:solidFill>
              </a:rPr>
              <a:t>LA PRIVATIZACIÓN DEL AGUA EN EL MUNDO</a:t>
            </a:r>
            <a:endParaRPr lang="es-MX" dirty="0">
              <a:solidFill>
                <a:schemeClr val="accent2">
                  <a:lumMod val="75000"/>
                </a:schemeClr>
              </a:solidFill>
            </a:endParaRPr>
          </a:p>
        </p:txBody>
      </p:sp>
      <p:pic>
        <p:nvPicPr>
          <p:cNvPr id="4" name="Imagen 3"/>
          <p:cNvPicPr>
            <a:picLocks noChangeAspect="1"/>
          </p:cNvPicPr>
          <p:nvPr/>
        </p:nvPicPr>
        <p:blipFill rotWithShape="1">
          <a:blip r:embed="rId2"/>
          <a:srcRect r="45798"/>
          <a:stretch/>
        </p:blipFill>
        <p:spPr>
          <a:xfrm>
            <a:off x="8324850" y="2749153"/>
            <a:ext cx="3867150" cy="4108847"/>
          </a:xfrm>
          <a:prstGeom prst="rect">
            <a:avLst/>
          </a:prstGeom>
          <a:ln>
            <a:noFill/>
          </a:ln>
          <a:effectLst>
            <a:softEdge rad="112500"/>
          </a:effectLst>
        </p:spPr>
      </p:pic>
      <p:pic>
        <p:nvPicPr>
          <p:cNvPr id="6"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3">
            <a:extLst>
              <a:ext uri="{28A0092B-C50C-407E-A947-70E740481C1C}">
                <a14:useLocalDpi xmlns:a14="http://schemas.microsoft.com/office/drawing/2010/main" val="0"/>
              </a:ext>
            </a:extLst>
          </a:blip>
          <a:srcRect t="33423" b="30926"/>
          <a:stretch/>
        </p:blipFill>
        <p:spPr bwMode="auto">
          <a:xfrm>
            <a:off x="91551" y="8760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6"/>
          <p:cNvSpPr/>
          <p:nvPr/>
        </p:nvSpPr>
        <p:spPr>
          <a:xfrm>
            <a:off x="764335" y="1345880"/>
            <a:ext cx="7774547" cy="4944943"/>
          </a:xfrm>
          <a:prstGeom prst="rect">
            <a:avLst/>
          </a:prstGeom>
        </p:spPr>
        <p:txBody>
          <a:bodyPr wrap="square">
            <a:spAutoFit/>
          </a:bodyPr>
          <a:lstStyle/>
          <a:p>
            <a:pPr marL="342900" indent="-285750" algn="just">
              <a:spcAft>
                <a:spcPts val="800"/>
              </a:spcAft>
              <a:buFont typeface="+mj-lt"/>
              <a:buAutoNum type="arabicPeriod"/>
            </a:pPr>
            <a:r>
              <a:rPr lang="es-MX" sz="2000" b="1" dirty="0" smtClean="0">
                <a:latin typeface="Arial" panose="020B0604020202020204" pitchFamily="34" charset="0"/>
                <a:cs typeface="Arial" panose="020B0604020202020204" pitchFamily="34" charset="0"/>
              </a:rPr>
              <a:t>La </a:t>
            </a:r>
            <a:r>
              <a:rPr lang="es-MX" sz="2000" b="1" dirty="0">
                <a:latin typeface="Arial" panose="020B0604020202020204" pitchFamily="34" charset="0"/>
                <a:cs typeface="Arial" panose="020B0604020202020204" pitchFamily="34" charset="0"/>
              </a:rPr>
              <a:t>privatización no </a:t>
            </a:r>
            <a:r>
              <a:rPr lang="es-MX" sz="2000" b="1" dirty="0" smtClean="0">
                <a:latin typeface="Arial" panose="020B0604020202020204" pitchFamily="34" charset="0"/>
                <a:cs typeface="Arial" panose="020B0604020202020204" pitchFamily="34" charset="0"/>
              </a:rPr>
              <a:t>cumple con las demandas ciudadanas.</a:t>
            </a:r>
          </a:p>
          <a:p>
            <a:pPr marL="800100" lvl="1" indent="-285750" algn="just">
              <a:spcAft>
                <a:spcPts val="800"/>
              </a:spcAft>
              <a:buFont typeface="Symbol" panose="05050102010706020507" pitchFamily="18" charset="2"/>
              <a:buChar char=""/>
            </a:pPr>
            <a:r>
              <a:rPr lang="es-MX" dirty="0" smtClean="0">
                <a:latin typeface="Arial" panose="020B0604020202020204" pitchFamily="34" charset="0"/>
                <a:cs typeface="Arial" panose="020B0604020202020204" pitchFamily="34" charset="0"/>
              </a:rPr>
              <a:t>No </a:t>
            </a:r>
            <a:r>
              <a:rPr lang="es-MX" dirty="0">
                <a:latin typeface="Arial" panose="020B0604020202020204" pitchFamily="34" charset="0"/>
                <a:cs typeface="Arial" panose="020B0604020202020204" pitchFamily="34" charset="0"/>
              </a:rPr>
              <a:t>se cumplen los acuerdos </a:t>
            </a:r>
            <a:endParaRPr lang="es-MX" dirty="0" smtClean="0">
              <a:latin typeface="Arial" panose="020B0604020202020204" pitchFamily="34" charset="0"/>
              <a:cs typeface="Arial" panose="020B0604020202020204" pitchFamily="34" charset="0"/>
            </a:endParaRPr>
          </a:p>
          <a:p>
            <a:pPr marL="800100" lvl="1" indent="-285750" algn="just">
              <a:spcAft>
                <a:spcPts val="800"/>
              </a:spcAft>
              <a:buFont typeface="Symbol" panose="05050102010706020507" pitchFamily="18" charset="2"/>
              <a:buChar char=""/>
            </a:pPr>
            <a:r>
              <a:rPr lang="es-MX" dirty="0" smtClean="0">
                <a:latin typeface="Arial" panose="020B0604020202020204" pitchFamily="34" charset="0"/>
                <a:cs typeface="Arial" panose="020B0604020202020204" pitchFamily="34" charset="0"/>
              </a:rPr>
              <a:t>No se invierte en infraestructura.</a:t>
            </a:r>
          </a:p>
          <a:p>
            <a:pPr marL="800100" lvl="1" indent="-285750" algn="just">
              <a:spcAft>
                <a:spcPts val="800"/>
              </a:spcAft>
              <a:buFont typeface="Symbol" panose="05050102010706020507" pitchFamily="18" charset="2"/>
              <a:buChar char=""/>
            </a:pPr>
            <a:r>
              <a:rPr lang="es-MX" dirty="0" smtClean="0">
                <a:latin typeface="Arial" panose="020B0604020202020204" pitchFamily="34" charset="0"/>
                <a:cs typeface="Arial" panose="020B0604020202020204" pitchFamily="34" charset="0"/>
              </a:rPr>
              <a:t>Incremento del costo por el servicio.</a:t>
            </a:r>
          </a:p>
          <a:p>
            <a:pPr marL="800100" lvl="1" indent="-285750" algn="just">
              <a:spcAft>
                <a:spcPts val="800"/>
              </a:spcAft>
              <a:buFont typeface="Symbol" panose="05050102010706020507" pitchFamily="18" charset="2"/>
              <a:buChar char=""/>
            </a:pPr>
            <a:r>
              <a:rPr lang="es-MX" dirty="0">
                <a:latin typeface="Arial" panose="020B0604020202020204" pitchFamily="34" charset="0"/>
                <a:cs typeface="Arial" panose="020B0604020202020204" pitchFamily="34" charset="0"/>
              </a:rPr>
              <a:t>C</a:t>
            </a:r>
            <a:r>
              <a:rPr lang="es-MX" dirty="0" smtClean="0">
                <a:latin typeface="Arial" panose="020B0604020202020204" pitchFamily="34" charset="0"/>
                <a:cs typeface="Arial" panose="020B0604020202020204" pitchFamily="34" charset="0"/>
              </a:rPr>
              <a:t>onflictos sociales.  </a:t>
            </a:r>
            <a:endParaRPr lang="es-MX" dirty="0">
              <a:latin typeface="Arial" panose="020B0604020202020204" pitchFamily="34" charset="0"/>
              <a:cs typeface="Arial" panose="020B0604020202020204" pitchFamily="34" charset="0"/>
            </a:endParaRPr>
          </a:p>
          <a:p>
            <a:pPr marL="514350" lvl="1" algn="just">
              <a:spcAft>
                <a:spcPts val="800"/>
              </a:spcAft>
            </a:pPr>
            <a:endParaRPr lang="es-MX" sz="2000" dirty="0">
              <a:latin typeface="Arial" panose="020B0604020202020204" pitchFamily="34" charset="0"/>
              <a:cs typeface="Arial" panose="020B0604020202020204" pitchFamily="34" charset="0"/>
            </a:endParaRPr>
          </a:p>
          <a:p>
            <a:pPr marL="342900" indent="-285750" algn="just">
              <a:spcAft>
                <a:spcPts val="800"/>
              </a:spcAft>
              <a:buFont typeface="+mj-lt"/>
              <a:buAutoNum type="arabicPeriod"/>
            </a:pPr>
            <a:r>
              <a:rPr lang="es-MX" sz="2000" b="1" dirty="0" smtClean="0">
                <a:latin typeface="Arial" panose="020B0604020202020204" pitchFamily="34" charset="0"/>
                <a:cs typeface="Arial" panose="020B0604020202020204" pitchFamily="34" charset="0"/>
              </a:rPr>
              <a:t> Desprivatización. Remunicipalización </a:t>
            </a:r>
            <a:r>
              <a:rPr lang="es-MX" sz="2000" b="1" dirty="0">
                <a:latin typeface="Arial" panose="020B0604020202020204" pitchFamily="34" charset="0"/>
                <a:cs typeface="Arial" panose="020B0604020202020204" pitchFamily="34" charset="0"/>
              </a:rPr>
              <a:t>de los servicios de </a:t>
            </a:r>
            <a:r>
              <a:rPr lang="es-MX" sz="2000" b="1" dirty="0" smtClean="0">
                <a:latin typeface="Arial" panose="020B0604020202020204" pitchFamily="34" charset="0"/>
                <a:cs typeface="Arial" panose="020B0604020202020204" pitchFamily="34" charset="0"/>
              </a:rPr>
              <a:t>agua y saneamiento:</a:t>
            </a:r>
            <a:endParaRPr lang="es-MX" sz="2000" b="1" dirty="0">
              <a:latin typeface="Arial" panose="020B0604020202020204" pitchFamily="34" charset="0"/>
              <a:cs typeface="Arial" panose="020B0604020202020204" pitchFamily="34" charset="0"/>
            </a:endParaRPr>
          </a:p>
          <a:p>
            <a:pPr marL="800100" lvl="1" indent="-285750" algn="just">
              <a:spcAft>
                <a:spcPts val="800"/>
              </a:spcAft>
              <a:buFont typeface="Symbol" panose="05050102010706020507" pitchFamily="18" charset="2"/>
              <a:buChar char=""/>
            </a:pPr>
            <a:r>
              <a:rPr lang="es-MX" dirty="0">
                <a:latin typeface="Arial" panose="020B0604020202020204" pitchFamily="34" charset="0"/>
                <a:cs typeface="Arial" panose="020B0604020202020204" pitchFamily="34" charset="0"/>
              </a:rPr>
              <a:t>Francia</a:t>
            </a:r>
            <a:r>
              <a:rPr lang="es-MX" dirty="0" smtClean="0">
                <a:latin typeface="Arial" panose="020B0604020202020204" pitchFamily="34" charset="0"/>
                <a:cs typeface="Arial" panose="020B0604020202020204" pitchFamily="34" charset="0"/>
              </a:rPr>
              <a:t>.. </a:t>
            </a:r>
          </a:p>
          <a:p>
            <a:pPr marL="800100" lvl="1" indent="-285750" algn="just">
              <a:spcAft>
                <a:spcPts val="800"/>
              </a:spcAft>
              <a:buFont typeface="Symbol" panose="05050102010706020507" pitchFamily="18" charset="2"/>
              <a:buChar char=""/>
            </a:pPr>
            <a:r>
              <a:rPr lang="es-MX" dirty="0">
                <a:latin typeface="Arial" panose="020B0604020202020204" pitchFamily="34" charset="0"/>
                <a:cs typeface="Arial" panose="020B0604020202020204" pitchFamily="34" charset="0"/>
              </a:rPr>
              <a:t>Estados </a:t>
            </a:r>
            <a:r>
              <a:rPr lang="es-MX" dirty="0" smtClean="0">
                <a:latin typeface="Arial" panose="020B0604020202020204" pitchFamily="34" charset="0"/>
                <a:cs typeface="Arial" panose="020B0604020202020204" pitchFamily="34" charset="0"/>
              </a:rPr>
              <a:t>Unidos</a:t>
            </a:r>
          </a:p>
          <a:p>
            <a:pPr marL="800100" lvl="1" indent="-285750" algn="just">
              <a:spcAft>
                <a:spcPts val="800"/>
              </a:spcAft>
              <a:buFont typeface="Symbol" panose="05050102010706020507" pitchFamily="18" charset="2"/>
              <a:buChar char=""/>
            </a:pPr>
            <a:r>
              <a:rPr lang="es-MX" dirty="0">
                <a:latin typeface="Arial" panose="020B0604020202020204" pitchFamily="34" charset="0"/>
                <a:cs typeface="Arial" panose="020B0604020202020204" pitchFamily="34" charset="0"/>
              </a:rPr>
              <a:t>España. </a:t>
            </a:r>
          </a:p>
          <a:p>
            <a:pPr marL="800100" lvl="1" indent="-285750" algn="just">
              <a:spcAft>
                <a:spcPts val="800"/>
              </a:spcAft>
              <a:buFont typeface="Symbol" panose="05050102010706020507" pitchFamily="18" charset="2"/>
              <a:buChar char=""/>
            </a:pPr>
            <a:r>
              <a:rPr lang="es-MX" dirty="0" smtClean="0">
                <a:latin typeface="Arial" panose="020B0604020202020204" pitchFamily="34" charset="0"/>
                <a:cs typeface="Arial" panose="020B0604020202020204" pitchFamily="34" charset="0"/>
              </a:rPr>
              <a:t>Alemania..</a:t>
            </a:r>
            <a:endParaRPr lang="es-MX" dirty="0">
              <a:latin typeface="Arial" panose="020B0604020202020204" pitchFamily="34" charset="0"/>
              <a:cs typeface="Arial" panose="020B0604020202020204" pitchFamily="34" charset="0"/>
            </a:endParaRPr>
          </a:p>
          <a:p>
            <a:pPr marL="800100" lvl="1" indent="-285750" algn="just">
              <a:spcAft>
                <a:spcPts val="800"/>
              </a:spcAft>
              <a:buFont typeface="Symbol" panose="05050102010706020507" pitchFamily="18" charset="2"/>
              <a:buChar char=""/>
            </a:pPr>
            <a:r>
              <a:rPr lang="es-MX" dirty="0" smtClean="0">
                <a:latin typeface="Arial" panose="020B0604020202020204" pitchFamily="34" charset="0"/>
                <a:cs typeface="Arial" panose="020B0604020202020204" pitchFamily="34" charset="0"/>
              </a:rPr>
              <a:t>Argentina.</a:t>
            </a:r>
            <a:endParaRPr lang="es-MX" dirty="0" smtClean="0">
              <a:latin typeface="Arial" panose="020B0604020202020204" pitchFamily="34" charset="0"/>
              <a:ea typeface="Calibri" panose="020F0502020204030204" pitchFamily="34" charset="0"/>
              <a:cs typeface="Arial" panose="020B0604020202020204" pitchFamily="34" charset="0"/>
            </a:endParaRPr>
          </a:p>
        </p:txBody>
      </p:sp>
      <p:pic>
        <p:nvPicPr>
          <p:cNvPr id="10"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58425" y="87604"/>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79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632" y="138364"/>
            <a:ext cx="7893718" cy="1028700"/>
          </a:xfrm>
        </p:spPr>
        <p:txBody>
          <a:bodyPr>
            <a:noAutofit/>
          </a:bodyPr>
          <a:lstStyle/>
          <a:p>
            <a:pPr algn="ctr"/>
            <a:r>
              <a:rPr lang="es-MX" dirty="0" smtClean="0">
                <a:solidFill>
                  <a:schemeClr val="accent2">
                    <a:lumMod val="75000"/>
                  </a:schemeClr>
                </a:solidFill>
              </a:rPr>
              <a:t>LA PRIVATIZACIÓN DEL SERVICIO DEL AGUA  EN MÉXICO</a:t>
            </a:r>
            <a:endParaRPr lang="es-MX" dirty="0">
              <a:solidFill>
                <a:schemeClr val="accent2">
                  <a:lumMod val="75000"/>
                </a:schemeClr>
              </a:solidFill>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06541" y="10259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587429" y="1704761"/>
            <a:ext cx="6275247" cy="3139321"/>
          </a:xfrm>
          <a:prstGeom prst="rect">
            <a:avLst/>
          </a:prstGeom>
          <a:noFill/>
        </p:spPr>
        <p:txBody>
          <a:bodyPr wrap="square" rtlCol="0">
            <a:spAutoFit/>
          </a:bodyPr>
          <a:lstStyle/>
          <a:p>
            <a:pPr marL="285750" indent="-285750" algn="just">
              <a:buFont typeface="Wingdings" panose="05000000000000000000" pitchFamily="2" charset="2"/>
              <a:buChar char="v"/>
            </a:pPr>
            <a:r>
              <a:rPr lang="es-MX" sz="2000" b="1" dirty="0" smtClean="0">
                <a:latin typeface="Arial" panose="020B0604020202020204" pitchFamily="34" charset="0"/>
                <a:cs typeface="Arial" panose="020B0604020202020204" pitchFamily="34" charset="0"/>
              </a:rPr>
              <a:t>Municipio </a:t>
            </a:r>
            <a:r>
              <a:rPr lang="es-MX" sz="2000" b="1" dirty="0">
                <a:latin typeface="Arial" panose="020B0604020202020204" pitchFamily="34" charset="0"/>
                <a:cs typeface="Arial" panose="020B0604020202020204" pitchFamily="34" charset="0"/>
              </a:rPr>
              <a:t>de Benito Juárez “Cancún”, Quintana Roo,  el servicio del agua esta “concesionado” desde </a:t>
            </a:r>
            <a:r>
              <a:rPr lang="es-MX" sz="2000" b="1" dirty="0" smtClean="0">
                <a:latin typeface="Arial" panose="020B0604020202020204" pitchFamily="34" charset="0"/>
                <a:cs typeface="Arial" panose="020B0604020202020204" pitchFamily="34" charset="0"/>
              </a:rPr>
              <a:t>1993</a:t>
            </a:r>
            <a:r>
              <a:rPr lang="es-MX" sz="2000" b="1" dirty="0">
                <a:latin typeface="Arial" panose="020B0604020202020204" pitchFamily="34" charset="0"/>
                <a:cs typeface="Arial" panose="020B0604020202020204" pitchFamily="34" charset="0"/>
              </a:rPr>
              <a:t>. </a:t>
            </a:r>
            <a:endParaRPr lang="es-MX" sz="2000" b="1"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endParaRPr lang="es-MX" sz="2000" b="1"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MX" sz="2000" b="1" dirty="0" smtClean="0">
                <a:latin typeface="Arial" panose="020B0604020202020204" pitchFamily="34" charset="0"/>
                <a:cs typeface="Arial" panose="020B0604020202020204" pitchFamily="34" charset="0"/>
              </a:rPr>
              <a:t>En la ciudad de Puebla el  </a:t>
            </a:r>
            <a:r>
              <a:rPr lang="es-MX" sz="2000" b="1" dirty="0">
                <a:latin typeface="Arial" panose="020B0604020202020204" pitchFamily="34" charset="0"/>
                <a:cs typeface="Arial" panose="020B0604020202020204" pitchFamily="34" charset="0"/>
              </a:rPr>
              <a:t>servicio del agua </a:t>
            </a:r>
            <a:r>
              <a:rPr lang="es-MX" sz="2000" b="1" dirty="0" smtClean="0">
                <a:latin typeface="Arial" panose="020B0604020202020204" pitchFamily="34" charset="0"/>
                <a:cs typeface="Arial" panose="020B0604020202020204" pitchFamily="34" charset="0"/>
              </a:rPr>
              <a:t>fue </a:t>
            </a:r>
            <a:r>
              <a:rPr lang="es-MX" sz="2000" b="1" dirty="0">
                <a:latin typeface="Arial" panose="020B0604020202020204" pitchFamily="34" charset="0"/>
                <a:cs typeface="Arial" panose="020B0604020202020204" pitchFamily="34" charset="0"/>
              </a:rPr>
              <a:t>“concesionado” </a:t>
            </a:r>
            <a:r>
              <a:rPr lang="es-MX" sz="2000" b="1" dirty="0" smtClean="0">
                <a:latin typeface="Arial" panose="020B0604020202020204" pitchFamily="34" charset="0"/>
                <a:cs typeface="Arial" panose="020B0604020202020204" pitchFamily="34" charset="0"/>
              </a:rPr>
              <a:t>en el 2014. </a:t>
            </a:r>
          </a:p>
          <a:p>
            <a:pPr marL="285750" indent="-285750" algn="just">
              <a:buFont typeface="Wingdings" panose="05000000000000000000" pitchFamily="2" charset="2"/>
              <a:buChar char="v"/>
            </a:pPr>
            <a:endParaRPr lang="es-MX" sz="2000" b="1"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es-MX" sz="2000" b="1" dirty="0" smtClean="0">
                <a:latin typeface="Arial" panose="020B0604020202020204" pitchFamily="34" charset="0"/>
                <a:cs typeface="Arial" panose="020B0604020202020204" pitchFamily="34" charset="0"/>
              </a:rPr>
              <a:t>En Aguascalientes el servicio del agua se concesiona desde 1993. </a:t>
            </a:r>
          </a:p>
          <a:p>
            <a:pPr algn="just"/>
            <a:endParaRPr lang="es-MX" b="1" dirty="0" smtClean="0">
              <a:latin typeface="Arial" panose="020B0604020202020204" pitchFamily="34" charset="0"/>
              <a:cs typeface="Arial" panose="020B0604020202020204" pitchFamily="34" charset="0"/>
            </a:endParaRPr>
          </a:p>
        </p:txBody>
      </p:sp>
      <p:pic>
        <p:nvPicPr>
          <p:cNvPr id="3074" name="Picture 2" descr="https://elchicotemir.files.wordpress.com/2016/02/privatizcic3b3n-del-agua.jpg?w=6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8822" y="1963253"/>
            <a:ext cx="3710852" cy="2622336"/>
          </a:xfrm>
          <a:prstGeom prst="rect">
            <a:avLst/>
          </a:prstGeom>
          <a:ln w="38100" cap="sq">
            <a:solidFill>
              <a:srgbClr val="FF0000"/>
            </a:solidFill>
            <a:prstDash val="solid"/>
            <a:miter lim="800000"/>
          </a:ln>
          <a:effectLst>
            <a:outerShdw blurRad="50800" dist="38100" dir="2700000" algn="tl" rotWithShape="0">
              <a:srgbClr val="000000">
                <a:alpha val="43000"/>
              </a:srgbClr>
            </a:outerShdw>
            <a:softEdge rad="0"/>
          </a:effectLst>
          <a:extLst>
            <a:ext uri="{909E8E84-426E-40DD-AFC4-6F175D3DCCD1}">
              <a14:hiddenFill xmlns:a14="http://schemas.microsoft.com/office/drawing/2010/main">
                <a:solidFill>
                  <a:srgbClr val="FFFFFF"/>
                </a:solidFill>
              </a14:hiddenFill>
            </a:ext>
          </a:extLst>
        </p:spPr>
      </p:pic>
      <p:sp>
        <p:nvSpPr>
          <p:cNvPr id="3" name="Flecha derecha 2"/>
          <p:cNvSpPr/>
          <p:nvPr/>
        </p:nvSpPr>
        <p:spPr>
          <a:xfrm rot="5400000">
            <a:off x="1858355" y="5686078"/>
            <a:ext cx="685800" cy="5793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Rectángulo 9"/>
          <p:cNvSpPr/>
          <p:nvPr/>
        </p:nvSpPr>
        <p:spPr>
          <a:xfrm>
            <a:off x="612597" y="5118447"/>
            <a:ext cx="2815055" cy="338554"/>
          </a:xfrm>
          <a:prstGeom prst="rect">
            <a:avLst/>
          </a:prstGeom>
        </p:spPr>
        <p:txBody>
          <a:bodyPr wrap="square">
            <a:spAutoFit/>
          </a:bodyPr>
          <a:lstStyle/>
          <a:p>
            <a:pPr marL="514350" lvl="1" algn="ctr">
              <a:spcAft>
                <a:spcPts val="800"/>
              </a:spcAft>
            </a:pPr>
            <a:r>
              <a:rPr lang="es-MX" sz="1600" b="1" dirty="0" smtClean="0">
                <a:latin typeface="Arial" panose="020B0604020202020204" pitchFamily="34" charset="0"/>
                <a:ea typeface="Calibri" panose="020F0502020204030204" pitchFamily="34" charset="0"/>
                <a:cs typeface="Arial" panose="020B0604020202020204" pitchFamily="34" charset="0"/>
              </a:rPr>
              <a:t>Calidad del servicio</a:t>
            </a:r>
            <a:endParaRPr lang="es-MX" sz="1600" b="1" dirty="0">
              <a:latin typeface="Arial" panose="020B0604020202020204" pitchFamily="34" charset="0"/>
              <a:ea typeface="Calibri" panose="020F0502020204030204" pitchFamily="34" charset="0"/>
              <a:cs typeface="Arial" panose="020B0604020202020204" pitchFamily="34" charset="0"/>
            </a:endParaRPr>
          </a:p>
        </p:txBody>
      </p:sp>
      <p:sp>
        <p:nvSpPr>
          <p:cNvPr id="11" name="Flecha derecha 10"/>
          <p:cNvSpPr/>
          <p:nvPr/>
        </p:nvSpPr>
        <p:spPr>
          <a:xfrm rot="16200000">
            <a:off x="5624084" y="5686078"/>
            <a:ext cx="685800" cy="5793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2" name="Rectángulo 11"/>
          <p:cNvSpPr/>
          <p:nvPr/>
        </p:nvSpPr>
        <p:spPr>
          <a:xfrm>
            <a:off x="4603569" y="5118447"/>
            <a:ext cx="2259107" cy="338554"/>
          </a:xfrm>
          <a:prstGeom prst="rect">
            <a:avLst/>
          </a:prstGeom>
        </p:spPr>
        <p:txBody>
          <a:bodyPr wrap="square">
            <a:spAutoFit/>
          </a:bodyPr>
          <a:lstStyle/>
          <a:p>
            <a:pPr marL="514350" lvl="1" algn="ctr">
              <a:spcAft>
                <a:spcPts val="800"/>
              </a:spcAft>
            </a:pPr>
            <a:r>
              <a:rPr lang="es-MX" sz="1600" b="1" dirty="0">
                <a:latin typeface="Arial" panose="020B0604020202020204" pitchFamily="34" charset="0"/>
                <a:ea typeface="Calibri" panose="020F0502020204030204" pitchFamily="34" charset="0"/>
                <a:cs typeface="Arial" panose="020B0604020202020204" pitchFamily="34" charset="0"/>
              </a:rPr>
              <a:t>C</a:t>
            </a:r>
            <a:r>
              <a:rPr lang="es-MX" sz="1600" b="1" dirty="0" smtClean="0">
                <a:latin typeface="Arial" panose="020B0604020202020204" pitchFamily="34" charset="0"/>
                <a:ea typeface="Calibri" panose="020F0502020204030204" pitchFamily="34" charset="0"/>
                <a:cs typeface="Arial" panose="020B0604020202020204" pitchFamily="34" charset="0"/>
              </a:rPr>
              <a:t>osto</a:t>
            </a:r>
            <a:endParaRPr lang="es-MX" sz="1600" b="1" dirty="0">
              <a:latin typeface="Arial" panose="020B0604020202020204" pitchFamily="34" charset="0"/>
              <a:ea typeface="Calibri" panose="020F0502020204030204" pitchFamily="34" charset="0"/>
              <a:cs typeface="Arial" panose="020B0604020202020204" pitchFamily="34" charset="0"/>
            </a:endParaRPr>
          </a:p>
        </p:txBody>
      </p:sp>
      <p:pic>
        <p:nvPicPr>
          <p:cNvPr id="15"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8127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632" y="138364"/>
            <a:ext cx="7893718" cy="1028700"/>
          </a:xfrm>
        </p:spPr>
        <p:txBody>
          <a:bodyPr>
            <a:noAutofit/>
          </a:bodyPr>
          <a:lstStyle/>
          <a:p>
            <a:pPr algn="ctr"/>
            <a:r>
              <a:rPr lang="es-MX" dirty="0" smtClean="0">
                <a:solidFill>
                  <a:schemeClr val="accent2">
                    <a:lumMod val="75000"/>
                  </a:schemeClr>
                </a:solidFill>
              </a:rPr>
              <a:t>MORELIA Y LA PRIVATIZACIÓN DEL SERVICIO DEL AGUA</a:t>
            </a:r>
            <a:endParaRPr lang="es-MX" dirty="0">
              <a:solidFill>
                <a:schemeClr val="accent2">
                  <a:lumMod val="75000"/>
                </a:schemeClr>
              </a:solidFill>
            </a:endParaRPr>
          </a:p>
        </p:txBody>
      </p:sp>
      <p:sp>
        <p:nvSpPr>
          <p:cNvPr id="3" name="CuadroTexto 2"/>
          <p:cNvSpPr txBox="1"/>
          <p:nvPr/>
        </p:nvSpPr>
        <p:spPr>
          <a:xfrm>
            <a:off x="591456" y="1441479"/>
            <a:ext cx="6306886" cy="2262158"/>
          </a:xfrm>
          <a:prstGeom prst="rect">
            <a:avLst/>
          </a:prstGeom>
          <a:noFill/>
        </p:spPr>
        <p:txBody>
          <a:bodyPr wrap="square" rtlCol="0">
            <a:spAutoFit/>
          </a:bodyPr>
          <a:lstStyle/>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En México la pauta para </a:t>
            </a:r>
            <a:r>
              <a:rPr lang="es-MX" dirty="0">
                <a:latin typeface="Arial" panose="020B0604020202020204" pitchFamily="34" charset="0"/>
                <a:cs typeface="Arial" panose="020B0604020202020204" pitchFamily="34" charset="0"/>
              </a:rPr>
              <a:t>la privatización inicia </a:t>
            </a:r>
            <a:r>
              <a:rPr lang="es-MX" dirty="0" smtClean="0">
                <a:latin typeface="Arial" panose="020B0604020202020204" pitchFamily="34" charset="0"/>
                <a:cs typeface="Arial" panose="020B0604020202020204" pitchFamily="34" charset="0"/>
              </a:rPr>
              <a:t>desde que se crea la </a:t>
            </a:r>
            <a:r>
              <a:rPr lang="es-MX" dirty="0">
                <a:latin typeface="Arial" panose="020B0604020202020204" pitchFamily="34" charset="0"/>
                <a:cs typeface="Arial" panose="020B0604020202020204" pitchFamily="34" charset="0"/>
              </a:rPr>
              <a:t>figura </a:t>
            </a:r>
            <a:r>
              <a:rPr lang="es-MX" dirty="0" smtClean="0">
                <a:latin typeface="Arial" panose="020B0604020202020204" pitchFamily="34" charset="0"/>
                <a:cs typeface="Arial" panose="020B0604020202020204" pitchFamily="34" charset="0"/>
              </a:rPr>
              <a:t>del “Organismo Operador”.</a:t>
            </a:r>
          </a:p>
          <a:p>
            <a:pPr marL="285750" indent="-285750" algn="just">
              <a:buFont typeface="Wingdings" panose="05000000000000000000" pitchFamily="2" charset="2"/>
              <a:buChar char="Ø"/>
            </a:pPr>
            <a:endParaRPr lang="es-MX" sz="100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El  </a:t>
            </a:r>
            <a:r>
              <a:rPr lang="es-MX" dirty="0">
                <a:latin typeface="Arial" panose="020B0604020202020204" pitchFamily="34" charset="0"/>
                <a:cs typeface="Arial" panose="020B0604020202020204" pitchFamily="34" charset="0"/>
              </a:rPr>
              <a:t>municipio es el responsable de la prestación del servicio del agua a través de los órganos competentes. </a:t>
            </a:r>
          </a:p>
          <a:p>
            <a:pPr marL="285750" indent="-285750" algn="just">
              <a:buFont typeface="Wingdings" panose="05000000000000000000" pitchFamily="2" charset="2"/>
              <a:buChar char="Ø"/>
            </a:pPr>
            <a:endParaRPr lang="es-MX" sz="11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El municipios se deslindan de la responsabilidad. </a:t>
            </a:r>
          </a:p>
          <a:p>
            <a:pPr marL="285750" indent="-285750" algn="just">
              <a:buFont typeface="Wingdings" panose="05000000000000000000" pitchFamily="2" charset="2"/>
              <a:buChar char="Ø"/>
            </a:pPr>
            <a:endParaRPr lang="es-MX" sz="110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es-MX" dirty="0">
                <a:latin typeface="Arial" panose="020B0604020202020204" pitchFamily="34" charset="0"/>
                <a:cs typeface="Arial" panose="020B0604020202020204" pitchFamily="34" charset="0"/>
              </a:rPr>
              <a:t>F</a:t>
            </a:r>
            <a:r>
              <a:rPr lang="es-MX" dirty="0" smtClean="0">
                <a:latin typeface="Arial" panose="020B0604020202020204" pitchFamily="34" charset="0"/>
                <a:cs typeface="Arial" panose="020B0604020202020204" pitchFamily="34" charset="0"/>
              </a:rPr>
              <a:t>actible, se elimina una carga financiera. </a:t>
            </a:r>
            <a:endParaRPr lang="es-MX" dirty="0">
              <a:latin typeface="Arial" panose="020B0604020202020204" pitchFamily="34" charset="0"/>
              <a:cs typeface="Arial" panose="020B0604020202020204" pitchFamily="34" charset="0"/>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215386" y="138364"/>
            <a:ext cx="1764399" cy="62903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p:cNvSpPr txBox="1"/>
          <p:nvPr/>
        </p:nvSpPr>
        <p:spPr>
          <a:xfrm>
            <a:off x="820429" y="4579190"/>
            <a:ext cx="8297051" cy="1754326"/>
          </a:xfrm>
          <a:prstGeom prst="rect">
            <a:avLst/>
          </a:prstGeom>
          <a:noFill/>
        </p:spPr>
        <p:txBody>
          <a:bodyPr wrap="square" rtlCol="0">
            <a:spAutoFit/>
          </a:bodyPr>
          <a:lstStyle/>
          <a:p>
            <a:pPr marL="285750" indent="-285750" algn="just">
              <a:buFont typeface="Wingdings" panose="05000000000000000000" pitchFamily="2" charset="2"/>
              <a:buChar char="Ø"/>
            </a:pPr>
            <a:r>
              <a:rPr lang="es-MX" dirty="0">
                <a:latin typeface="Arial" panose="020B0604020202020204" pitchFamily="34" charset="0"/>
                <a:cs typeface="Arial" panose="020B0604020202020204" pitchFamily="34" charset="0"/>
              </a:rPr>
              <a:t>O</a:t>
            </a:r>
            <a:r>
              <a:rPr lang="es-MX" dirty="0" smtClean="0">
                <a:latin typeface="Arial" panose="020B0604020202020204" pitchFamily="34" charset="0"/>
                <a:cs typeface="Arial" panose="020B0604020202020204" pitchFamily="34" charset="0"/>
              </a:rPr>
              <a:t>rganismo con administración eficiente: dinámica de </a:t>
            </a:r>
            <a:r>
              <a:rPr lang="es-MX" dirty="0">
                <a:latin typeface="Arial" panose="020B0604020202020204" pitchFamily="34" charset="0"/>
                <a:cs typeface="Arial" panose="020B0604020202020204" pitchFamily="34" charset="0"/>
              </a:rPr>
              <a:t>“menor ingreso-mayor </a:t>
            </a:r>
            <a:r>
              <a:rPr lang="es-MX" dirty="0" smtClean="0">
                <a:latin typeface="Arial" panose="020B0604020202020204" pitchFamily="34" charset="0"/>
                <a:cs typeface="Arial" panose="020B0604020202020204" pitchFamily="34" charset="0"/>
              </a:rPr>
              <a:t>gasto”.</a:t>
            </a: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Déficits financieros y operativos.</a:t>
            </a: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Se responsabiliza a los trabajadores</a:t>
            </a: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 Quebranto financiero por el pago prestaciones onerosas. </a:t>
            </a:r>
          </a:p>
          <a:p>
            <a:pPr marL="285750" indent="-285750" algn="just">
              <a:buFont typeface="Wingdings" panose="05000000000000000000" pitchFamily="2" charset="2"/>
              <a:buChar char="Ø"/>
            </a:pPr>
            <a:r>
              <a:rPr lang="es-MX" dirty="0" smtClean="0">
                <a:latin typeface="Arial" panose="020B0604020202020204" pitchFamily="34" charset="0"/>
                <a:cs typeface="Arial" panose="020B0604020202020204" pitchFamily="34" charset="0"/>
              </a:rPr>
              <a:t>Se busca equivocadamente participación privada y/o concesión.</a:t>
            </a:r>
            <a:endParaRPr lang="es-MX" dirty="0">
              <a:latin typeface="Arial" panose="020B0604020202020204" pitchFamily="34" charset="0"/>
              <a:cs typeface="Arial" panose="020B0604020202020204" pitchFamily="34" charset="0"/>
            </a:endParaRPr>
          </a:p>
        </p:txBody>
      </p:sp>
      <p:sp>
        <p:nvSpPr>
          <p:cNvPr id="7" name="Título 1"/>
          <p:cNvSpPr txBox="1">
            <a:spLocks/>
          </p:cNvSpPr>
          <p:nvPr/>
        </p:nvSpPr>
        <p:spPr>
          <a:xfrm>
            <a:off x="3056524" y="4103307"/>
            <a:ext cx="3824862" cy="75591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MX" sz="2400" dirty="0">
                <a:solidFill>
                  <a:schemeClr val="accent2">
                    <a:lumMod val="75000"/>
                  </a:schemeClr>
                </a:solidFill>
              </a:rPr>
              <a:t>¿</a:t>
            </a:r>
            <a:r>
              <a:rPr lang="es-MX" sz="2400" dirty="0" smtClean="0">
                <a:solidFill>
                  <a:schemeClr val="accent2">
                    <a:lumMod val="75000"/>
                  </a:schemeClr>
                </a:solidFill>
              </a:rPr>
              <a:t>Cual es la ruta?</a:t>
            </a:r>
            <a:endParaRPr lang="es-MX" sz="2400" dirty="0">
              <a:solidFill>
                <a:schemeClr val="accent2">
                  <a:lumMod val="75000"/>
                </a:schemeClr>
              </a:solidFill>
            </a:endParaRPr>
          </a:p>
        </p:txBody>
      </p:sp>
    </p:spTree>
    <p:extLst>
      <p:ext uri="{BB962C8B-B14F-4D97-AF65-F5344CB8AC3E}">
        <p14:creationId xmlns:p14="http://schemas.microsoft.com/office/powerpoint/2010/main" val="2725297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632" y="138364"/>
            <a:ext cx="7893718" cy="1028700"/>
          </a:xfrm>
        </p:spPr>
        <p:txBody>
          <a:bodyPr>
            <a:noAutofit/>
          </a:bodyPr>
          <a:lstStyle/>
          <a:p>
            <a:pPr algn="ctr"/>
            <a:r>
              <a:rPr lang="es-MX" dirty="0" smtClean="0">
                <a:solidFill>
                  <a:schemeClr val="accent2">
                    <a:lumMod val="75000"/>
                  </a:schemeClr>
                </a:solidFill>
              </a:rPr>
              <a:t>MORELIA Y LA PRIVATIZACIÓN DEL SERVICIO DEL AGUA</a:t>
            </a:r>
            <a:endParaRPr lang="es-MX" dirty="0">
              <a:solidFill>
                <a:schemeClr val="accent2">
                  <a:lumMod val="75000"/>
                </a:schemeClr>
              </a:solidFill>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21531" y="14756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501119" y="1453457"/>
            <a:ext cx="9157231" cy="5155257"/>
          </a:xfrm>
          <a:prstGeom prst="rect">
            <a:avLst/>
          </a:prstGeom>
          <a:noFill/>
        </p:spPr>
        <p:txBody>
          <a:bodyPr wrap="square" rtlCol="0">
            <a:spAutoFit/>
          </a:bodyPr>
          <a:lstStyle/>
          <a:p>
            <a:pPr algn="just"/>
            <a:r>
              <a:rPr lang="es-MX" dirty="0" smtClean="0">
                <a:latin typeface="Arial" panose="020B0604020202020204" pitchFamily="34" charset="0"/>
                <a:cs typeface="Arial" panose="020B0604020202020204" pitchFamily="34" charset="0"/>
              </a:rPr>
              <a:t>Las intenciones de privatizar el servicio del agua en Morelia son mas que claras. </a:t>
            </a:r>
          </a:p>
          <a:p>
            <a:pPr algn="just"/>
            <a:endParaRPr lang="es-MX" sz="1600" dirty="0" smtClean="0">
              <a:latin typeface="Arial" panose="020B0604020202020204" pitchFamily="34" charset="0"/>
              <a:cs typeface="Arial" panose="020B0604020202020204" pitchFamily="34" charset="0"/>
            </a:endParaRPr>
          </a:p>
          <a:p>
            <a:pPr algn="just"/>
            <a:endParaRPr lang="es-MX" sz="1600" dirty="0" smtClean="0">
              <a:latin typeface="Arial" panose="020B0604020202020204" pitchFamily="34" charset="0"/>
              <a:cs typeface="Arial" panose="020B0604020202020204" pitchFamily="34" charset="0"/>
            </a:endParaRPr>
          </a:p>
          <a:p>
            <a:pPr algn="ctr"/>
            <a:r>
              <a:rPr lang="es-MX" sz="2400" dirty="0" smtClean="0">
                <a:solidFill>
                  <a:schemeClr val="accent2">
                    <a:lumMod val="75000"/>
                  </a:schemeClr>
                </a:solidFill>
                <a:latin typeface="+mj-lt"/>
                <a:ea typeface="+mj-ea"/>
                <a:cs typeface="+mj-cs"/>
              </a:rPr>
              <a:t>¿Cómo </a:t>
            </a:r>
            <a:r>
              <a:rPr lang="es-MX" sz="2400" dirty="0">
                <a:solidFill>
                  <a:schemeClr val="accent2">
                    <a:lumMod val="75000"/>
                  </a:schemeClr>
                </a:solidFill>
                <a:latin typeface="+mj-lt"/>
                <a:ea typeface="+mj-ea"/>
                <a:cs typeface="+mj-cs"/>
              </a:rPr>
              <a:t>nos damos cuenta</a:t>
            </a:r>
            <a:r>
              <a:rPr lang="es-MX" sz="2400" dirty="0" smtClean="0">
                <a:solidFill>
                  <a:schemeClr val="accent2">
                    <a:lumMod val="75000"/>
                  </a:schemeClr>
                </a:solidFill>
                <a:latin typeface="+mj-lt"/>
                <a:ea typeface="+mj-ea"/>
                <a:cs typeface="+mj-cs"/>
              </a:rPr>
              <a:t>?</a:t>
            </a:r>
          </a:p>
          <a:p>
            <a:pPr algn="just"/>
            <a:endParaRPr lang="es-MX" sz="1600" dirty="0" smtClean="0">
              <a:latin typeface="Arial" panose="020B0604020202020204" pitchFamily="34" charset="0"/>
              <a:cs typeface="Arial" panose="020B0604020202020204" pitchFamily="34" charset="0"/>
            </a:endParaRPr>
          </a:p>
          <a:p>
            <a:pPr algn="just"/>
            <a:r>
              <a:rPr lang="es-MX" dirty="0" smtClean="0">
                <a:latin typeface="Arial" panose="020B0604020202020204" pitchFamily="34" charset="0"/>
                <a:cs typeface="Arial" panose="020B0604020202020204" pitchFamily="34" charset="0"/>
              </a:rPr>
              <a:t>3 contratos para la elaboración del las bases de licitación para la concesión de la prestación del servicio de agua potable, alcantarillado, tratamiento y disposición de aguas residuales.  </a:t>
            </a:r>
          </a:p>
          <a:p>
            <a:pPr algn="just"/>
            <a:endParaRPr lang="es-MX" sz="1600" dirty="0" smtClean="0">
              <a:latin typeface="Arial" panose="020B0604020202020204" pitchFamily="34" charset="0"/>
              <a:cs typeface="Arial" panose="020B0604020202020204" pitchFamily="34" charset="0"/>
            </a:endParaRPr>
          </a:p>
          <a:p>
            <a:pPr algn="just"/>
            <a:endParaRPr lang="es-MX" sz="1600" dirty="0" smtClean="0">
              <a:latin typeface="Arial" panose="020B0604020202020204" pitchFamily="34" charset="0"/>
              <a:cs typeface="Arial" panose="020B0604020202020204" pitchFamily="34" charset="0"/>
            </a:endParaRPr>
          </a:p>
          <a:p>
            <a:pPr algn="just"/>
            <a:endParaRPr lang="es-MX" sz="1600" dirty="0" smtClean="0">
              <a:latin typeface="Arial" panose="020B0604020202020204" pitchFamily="34" charset="0"/>
              <a:cs typeface="Arial" panose="020B0604020202020204" pitchFamily="34" charset="0"/>
            </a:endParaRPr>
          </a:p>
          <a:p>
            <a:pPr algn="ctr"/>
            <a:endParaRPr lang="es-MX" sz="1600" dirty="0" smtClean="0">
              <a:solidFill>
                <a:schemeClr val="accent2">
                  <a:lumMod val="75000"/>
                </a:schemeClr>
              </a:solidFill>
            </a:endParaRPr>
          </a:p>
          <a:p>
            <a:pPr algn="ctr"/>
            <a:endParaRPr lang="es-MX" sz="1600" dirty="0">
              <a:solidFill>
                <a:schemeClr val="accent2">
                  <a:lumMod val="75000"/>
                </a:schemeClr>
              </a:solidFill>
            </a:endParaRPr>
          </a:p>
          <a:p>
            <a:pPr algn="ctr"/>
            <a:r>
              <a:rPr lang="es-MX" sz="2400" dirty="0">
                <a:solidFill>
                  <a:schemeClr val="accent2">
                    <a:lumMod val="75000"/>
                  </a:schemeClr>
                </a:solidFill>
                <a:latin typeface="+mj-lt"/>
                <a:ea typeface="+mj-ea"/>
                <a:cs typeface="+mj-cs"/>
              </a:rPr>
              <a:t>¿Por </a:t>
            </a:r>
            <a:r>
              <a:rPr lang="es-MX" sz="2400" dirty="0" smtClean="0">
                <a:solidFill>
                  <a:schemeClr val="accent2">
                    <a:lumMod val="75000"/>
                  </a:schemeClr>
                </a:solidFill>
                <a:latin typeface="+mj-lt"/>
                <a:ea typeface="+mj-ea"/>
                <a:cs typeface="+mj-cs"/>
              </a:rPr>
              <a:t>dónde empiezan?</a:t>
            </a:r>
          </a:p>
          <a:p>
            <a:pPr algn="just"/>
            <a:endParaRPr lang="es-MX" sz="1100" dirty="0" smtClean="0">
              <a:latin typeface="Arial" panose="020B0604020202020204" pitchFamily="34" charset="0"/>
              <a:cs typeface="Arial" panose="020B0604020202020204" pitchFamily="34" charset="0"/>
            </a:endParaRPr>
          </a:p>
          <a:p>
            <a:pPr algn="just"/>
            <a:r>
              <a:rPr lang="es-MX" dirty="0" smtClean="0">
                <a:latin typeface="Arial" panose="020B0604020202020204" pitchFamily="34" charset="0"/>
                <a:cs typeface="Arial" panose="020B0604020202020204" pitchFamily="34" charset="0"/>
              </a:rPr>
              <a:t>Servicio de saneamiento: Planta de </a:t>
            </a:r>
            <a:r>
              <a:rPr lang="es-MX" dirty="0" err="1" smtClean="0">
                <a:latin typeface="Arial" panose="020B0604020202020204" pitchFamily="34" charset="0"/>
                <a:cs typeface="Arial" panose="020B0604020202020204" pitchFamily="34" charset="0"/>
              </a:rPr>
              <a:t>Atapaneo</a:t>
            </a:r>
            <a:r>
              <a:rPr lang="es-MX" dirty="0" smtClean="0">
                <a:latin typeface="Arial" panose="020B0604020202020204" pitchFamily="34" charset="0"/>
                <a:cs typeface="Arial" panose="020B0604020202020204" pitchFamily="34" charset="0"/>
              </a:rPr>
              <a:t> y Planta de Los </a:t>
            </a:r>
            <a:r>
              <a:rPr lang="es-MX" dirty="0" err="1" smtClean="0">
                <a:latin typeface="Arial" panose="020B0604020202020204" pitchFamily="34" charset="0"/>
                <a:cs typeface="Arial" panose="020B0604020202020204" pitchFamily="34" charset="0"/>
              </a:rPr>
              <a:t>Itzicuaros</a:t>
            </a:r>
            <a:r>
              <a:rPr lang="es-MX" dirty="0" smtClean="0">
                <a:latin typeface="Arial" panose="020B0604020202020204" pitchFamily="34" charset="0"/>
                <a:cs typeface="Arial" panose="020B0604020202020204" pitchFamily="34" charset="0"/>
              </a:rPr>
              <a:t>.</a:t>
            </a:r>
          </a:p>
          <a:p>
            <a:pPr algn="just"/>
            <a:endParaRPr lang="es-MX" sz="1600" dirty="0" smtClean="0">
              <a:latin typeface="Arial" panose="020B0604020202020204" pitchFamily="34" charset="0"/>
              <a:cs typeface="Arial" panose="020B0604020202020204" pitchFamily="34" charset="0"/>
            </a:endParaRPr>
          </a:p>
          <a:p>
            <a:pPr algn="ctr"/>
            <a:r>
              <a:rPr lang="es-MX" dirty="0" smtClean="0">
                <a:latin typeface="Arial" panose="020B0604020202020204" pitchFamily="34" charset="0"/>
                <a:cs typeface="Arial" panose="020B0604020202020204" pitchFamily="34" charset="0"/>
              </a:rPr>
              <a:t>120 </a:t>
            </a:r>
            <a:r>
              <a:rPr lang="es-MX" dirty="0" err="1" smtClean="0">
                <a:latin typeface="Arial" panose="020B0604020202020204" pitchFamily="34" charset="0"/>
                <a:cs typeface="Arial" panose="020B0604020202020204" pitchFamily="34" charset="0"/>
              </a:rPr>
              <a:t>mdp</a:t>
            </a:r>
            <a:r>
              <a:rPr lang="es-MX" dirty="0" smtClean="0">
                <a:latin typeface="Arial" panose="020B0604020202020204" pitchFamily="34" charset="0"/>
                <a:cs typeface="Arial" panose="020B0604020202020204" pitchFamily="34" charset="0"/>
              </a:rPr>
              <a:t> anuales para el pago a la empresa privada</a:t>
            </a:r>
          </a:p>
          <a:p>
            <a:pPr algn="ctr"/>
            <a:r>
              <a:rPr lang="es-MX" dirty="0" smtClean="0">
                <a:latin typeface="Arial" panose="020B0604020202020204" pitchFamily="34" charset="0"/>
                <a:cs typeface="Arial" panose="020B0604020202020204" pitchFamily="34" charset="0"/>
              </a:rPr>
              <a:t>     70 </a:t>
            </a:r>
            <a:r>
              <a:rPr lang="es-MX" dirty="0" err="1" smtClean="0">
                <a:latin typeface="Arial" panose="020B0604020202020204" pitchFamily="34" charset="0"/>
                <a:cs typeface="Arial" panose="020B0604020202020204" pitchFamily="34" charset="0"/>
              </a:rPr>
              <a:t>mdp</a:t>
            </a:r>
            <a:r>
              <a:rPr lang="es-MX" dirty="0" smtClean="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recaudación anual por saneamiento </a:t>
            </a:r>
            <a:r>
              <a:rPr lang="es-MX" dirty="0" smtClean="0">
                <a:latin typeface="Arial" panose="020B0604020202020204" pitchFamily="34" charset="0"/>
                <a:cs typeface="Arial" panose="020B0604020202020204" pitchFamily="34" charset="0"/>
              </a:rPr>
              <a:t>anuales. </a:t>
            </a:r>
            <a:endParaRPr lang="es-MX" sz="2400" dirty="0" smtClean="0">
              <a:latin typeface="Arial" panose="020B0604020202020204" pitchFamily="34" charset="0"/>
              <a:cs typeface="Arial" panose="020B0604020202020204" pitchFamily="34" charset="0"/>
            </a:endParaRPr>
          </a:p>
        </p:txBody>
      </p:sp>
      <p:sp>
        <p:nvSpPr>
          <p:cNvPr id="3" name="Rectángulo 2"/>
          <p:cNvSpPr/>
          <p:nvPr/>
        </p:nvSpPr>
        <p:spPr>
          <a:xfrm>
            <a:off x="3058946" y="3930450"/>
            <a:ext cx="4041576" cy="5244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smtClean="0"/>
              <a:t>Privatizar = Concesionar</a:t>
            </a:r>
            <a:endParaRPr lang="es-MX" sz="2400" dirty="0"/>
          </a:p>
        </p:txBody>
      </p:sp>
      <p:pic>
        <p:nvPicPr>
          <p:cNvPr id="7"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961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958" y="167440"/>
            <a:ext cx="7740992" cy="1320800"/>
          </a:xfrm>
        </p:spPr>
        <p:txBody>
          <a:bodyPr>
            <a:normAutofit fontScale="90000"/>
          </a:bodyPr>
          <a:lstStyle/>
          <a:p>
            <a:pPr algn="ctr"/>
            <a:r>
              <a:rPr lang="es-MX" dirty="0" smtClean="0">
                <a:solidFill>
                  <a:schemeClr val="accent2">
                    <a:lumMod val="75000"/>
                  </a:schemeClr>
                </a:solidFill>
              </a:rPr>
              <a:t>LA PERSPECTIVA DEL SINDICATO ANTE LA PRIVATIZACIÓN DEL  SERVICIO DEL AGUA</a:t>
            </a:r>
            <a:endParaRPr lang="es-MX" dirty="0">
              <a:solidFill>
                <a:schemeClr val="accent2">
                  <a:lumMod val="75000"/>
                </a:schemeClr>
              </a:solidFill>
            </a:endParaRPr>
          </a:p>
        </p:txBody>
      </p:sp>
      <p:sp>
        <p:nvSpPr>
          <p:cNvPr id="3" name="CuadroTexto 2"/>
          <p:cNvSpPr txBox="1"/>
          <p:nvPr/>
        </p:nvSpPr>
        <p:spPr>
          <a:xfrm>
            <a:off x="484095" y="2599796"/>
            <a:ext cx="9115985" cy="3385542"/>
          </a:xfrm>
          <a:prstGeom prst="rect">
            <a:avLst/>
          </a:prstGeom>
          <a:noFill/>
        </p:spPr>
        <p:txBody>
          <a:bodyPr wrap="square" rtlCol="0">
            <a:spAutoFit/>
          </a:bodyPr>
          <a:lstStyle/>
          <a:p>
            <a:pPr lvl="1" algn="just"/>
            <a:endParaRPr lang="es-MX" sz="1600" dirty="0">
              <a:latin typeface="Arial" panose="020B0604020202020204" pitchFamily="34" charset="0"/>
              <a:cs typeface="Arial" panose="020B0604020202020204" pitchFamily="34" charset="0"/>
            </a:endParaRPr>
          </a:p>
          <a:p>
            <a:pPr marL="800100" lvl="1" indent="-342900" algn="just">
              <a:buAutoNum type="arabicPeriod"/>
            </a:pPr>
            <a:r>
              <a:rPr lang="es-MX" dirty="0" smtClean="0">
                <a:latin typeface="Arial" panose="020B0604020202020204" pitchFamily="34" charset="0"/>
                <a:cs typeface="Arial" panose="020B0604020202020204" pitchFamily="34" charset="0"/>
              </a:rPr>
              <a:t>El agua no es un bien comercial</a:t>
            </a:r>
          </a:p>
          <a:p>
            <a:pPr marL="800100" lvl="1" indent="-342900" algn="just">
              <a:buAutoNum type="arabicPeriod"/>
            </a:pPr>
            <a:r>
              <a:rPr lang="es-MX" dirty="0" smtClean="0">
                <a:latin typeface="Arial" panose="020B0604020202020204" pitchFamily="34" charset="0"/>
                <a:cs typeface="Arial" panose="020B0604020202020204" pitchFamily="34" charset="0"/>
              </a:rPr>
              <a:t>Los inversionistas capitalistas no buscan la sustentabilidad del agua. </a:t>
            </a:r>
          </a:p>
          <a:p>
            <a:pPr marL="800100" lvl="1" indent="-342900" algn="just">
              <a:buAutoNum type="arabicPeriod"/>
            </a:pPr>
            <a:r>
              <a:rPr lang="es-MX" dirty="0" smtClean="0">
                <a:latin typeface="Arial" panose="020B0604020202020204" pitchFamily="34" charset="0"/>
                <a:cs typeface="Arial" panose="020B0604020202020204" pitchFamily="34" charset="0"/>
              </a:rPr>
              <a:t>Las inversiones privadas buscan plazos cortos de amortización</a:t>
            </a:r>
            <a:r>
              <a:rPr lang="es-MX" dirty="0">
                <a:latin typeface="Arial" panose="020B0604020202020204" pitchFamily="34" charset="0"/>
                <a:cs typeface="Arial" panose="020B0604020202020204" pitchFamily="34" charset="0"/>
              </a:rPr>
              <a:t>.</a:t>
            </a:r>
            <a:endParaRPr lang="es-MX" dirty="0" smtClean="0">
              <a:latin typeface="Arial" panose="020B0604020202020204" pitchFamily="34" charset="0"/>
              <a:cs typeface="Arial" panose="020B0604020202020204" pitchFamily="34" charset="0"/>
            </a:endParaRPr>
          </a:p>
          <a:p>
            <a:pPr marL="800100" lvl="1" indent="-342900" algn="just">
              <a:buAutoNum type="arabicPeriod"/>
            </a:pPr>
            <a:r>
              <a:rPr lang="es-MX" dirty="0" smtClean="0">
                <a:latin typeface="Arial" panose="020B0604020202020204" pitchFamily="34" charset="0"/>
                <a:cs typeface="Arial" panose="020B0604020202020204" pitchFamily="34" charset="0"/>
              </a:rPr>
              <a:t>Los costos financieros que paga el sector privado son mayores. </a:t>
            </a:r>
          </a:p>
          <a:p>
            <a:pPr marL="800100" lvl="1" indent="-342900" algn="just">
              <a:buAutoNum type="arabicPeriod"/>
            </a:pPr>
            <a:endParaRPr lang="es-MX" dirty="0" smtClean="0">
              <a:latin typeface="Arial" panose="020B0604020202020204" pitchFamily="34" charset="0"/>
              <a:cs typeface="Arial" panose="020B0604020202020204" pitchFamily="34" charset="0"/>
            </a:endParaRPr>
          </a:p>
          <a:p>
            <a:pPr lvl="1" algn="just"/>
            <a:r>
              <a:rPr lang="es-MX" dirty="0" smtClean="0">
                <a:latin typeface="Arial" panose="020B0604020202020204" pitchFamily="34" charset="0"/>
                <a:cs typeface="Arial" panose="020B0604020202020204" pitchFamily="34" charset="0"/>
              </a:rPr>
              <a:t>Ante las intenciones de privatizar el servicio del agua,  el sindicato somos el mayor obstáculo. </a:t>
            </a:r>
          </a:p>
          <a:p>
            <a:pPr lvl="1" algn="just"/>
            <a:r>
              <a:rPr lang="es-MX" dirty="0" smtClean="0">
                <a:latin typeface="Arial" panose="020B0604020202020204" pitchFamily="34" charset="0"/>
                <a:cs typeface="Arial" panose="020B0604020202020204" pitchFamily="34" charset="0"/>
              </a:rPr>
              <a:t>Las autoridades actuales, se ha encargado de desprestigiar a los trabajadores.</a:t>
            </a:r>
          </a:p>
          <a:p>
            <a:pPr lvl="1" algn="just"/>
            <a:r>
              <a:rPr lang="es-MX" dirty="0" smtClean="0">
                <a:latin typeface="Arial" panose="020B0604020202020204" pitchFamily="34" charset="0"/>
                <a:cs typeface="Arial" panose="020B0604020202020204" pitchFamily="34" charset="0"/>
              </a:rPr>
              <a:t>Señalan al sindicato como responsables del quebranto financiero.</a:t>
            </a:r>
          </a:p>
          <a:p>
            <a:pPr lvl="1" algn="just"/>
            <a:r>
              <a:rPr lang="es-MX" dirty="0" smtClean="0">
                <a:latin typeface="Arial" panose="020B0604020202020204" pitchFamily="34" charset="0"/>
                <a:cs typeface="Arial" panose="020B0604020202020204" pitchFamily="34" charset="0"/>
              </a:rPr>
              <a:t>Generando un terrorismo laboral.</a:t>
            </a:r>
          </a:p>
          <a:p>
            <a:pPr lvl="1" algn="just"/>
            <a:r>
              <a:rPr lang="es-MX" dirty="0" smtClean="0">
                <a:latin typeface="Arial" panose="020B0604020202020204" pitchFamily="34" charset="0"/>
                <a:cs typeface="Arial" panose="020B0604020202020204" pitchFamily="34" charset="0"/>
              </a:rPr>
              <a:t>Descreditando el trabajo de mas de 60 años.</a:t>
            </a: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20479" y="14756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6" name="Rectángulo 5"/>
          <p:cNvSpPr/>
          <p:nvPr/>
        </p:nvSpPr>
        <p:spPr>
          <a:xfrm>
            <a:off x="484095" y="1488240"/>
            <a:ext cx="9115985" cy="10537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panose="020B0604020202020204" pitchFamily="34" charset="0"/>
                <a:cs typeface="Arial" panose="020B0604020202020204" pitchFamily="34" charset="0"/>
              </a:rPr>
              <a:t>Como ciudadanos y </a:t>
            </a:r>
            <a:r>
              <a:rPr lang="es-MX" sz="2000" b="1" dirty="0" smtClean="0">
                <a:solidFill>
                  <a:schemeClr val="tx1"/>
                </a:solidFill>
                <a:latin typeface="Arial" panose="020B0604020202020204" pitchFamily="34" charset="0"/>
                <a:cs typeface="Arial" panose="020B0604020202020204" pitchFamily="34" charset="0"/>
              </a:rPr>
              <a:t> </a:t>
            </a:r>
            <a:r>
              <a:rPr lang="es-MX" sz="2000" b="1" dirty="0">
                <a:solidFill>
                  <a:schemeClr val="tx1"/>
                </a:solidFill>
                <a:latin typeface="Arial" panose="020B0604020202020204" pitchFamily="34" charset="0"/>
                <a:cs typeface="Arial" panose="020B0604020202020204" pitchFamily="34" charset="0"/>
              </a:rPr>
              <a:t>trabajadores </a:t>
            </a:r>
            <a:r>
              <a:rPr lang="es-MX" sz="2000" b="1" dirty="0" smtClean="0">
                <a:solidFill>
                  <a:schemeClr val="tx1"/>
                </a:solidFill>
                <a:latin typeface="Arial" panose="020B0604020202020204" pitchFamily="34" charset="0"/>
                <a:cs typeface="Arial" panose="020B0604020202020204" pitchFamily="34" charset="0"/>
              </a:rPr>
              <a:t>sindicalizados del </a:t>
            </a:r>
            <a:r>
              <a:rPr lang="es-MX" sz="2000" b="1" dirty="0">
                <a:solidFill>
                  <a:schemeClr val="tx1"/>
                </a:solidFill>
                <a:latin typeface="Arial" panose="020B0604020202020204" pitchFamily="34" charset="0"/>
                <a:cs typeface="Arial" panose="020B0604020202020204" pitchFamily="34" charset="0"/>
              </a:rPr>
              <a:t>Organismo Operador de Agua consideramos que  la privatización </a:t>
            </a:r>
            <a:r>
              <a:rPr lang="es-MX" sz="2000" b="1" dirty="0" smtClean="0">
                <a:solidFill>
                  <a:schemeClr val="tx1"/>
                </a:solidFill>
                <a:latin typeface="Arial" panose="020B0604020202020204" pitchFamily="34" charset="0"/>
                <a:cs typeface="Arial" panose="020B0604020202020204" pitchFamily="34" charset="0"/>
              </a:rPr>
              <a:t>o </a:t>
            </a:r>
            <a:r>
              <a:rPr lang="es-MX" sz="2000" b="1" dirty="0">
                <a:solidFill>
                  <a:schemeClr val="tx1"/>
                </a:solidFill>
                <a:latin typeface="Arial" panose="020B0604020202020204" pitchFamily="34" charset="0"/>
                <a:cs typeface="Arial" panose="020B0604020202020204" pitchFamily="34" charset="0"/>
              </a:rPr>
              <a:t>concesión del </a:t>
            </a:r>
            <a:r>
              <a:rPr lang="es-MX" sz="2000" b="1" dirty="0" smtClean="0">
                <a:solidFill>
                  <a:schemeClr val="tx1"/>
                </a:solidFill>
                <a:latin typeface="Arial" panose="020B0604020202020204" pitchFamily="34" charset="0"/>
                <a:cs typeface="Arial" panose="020B0604020202020204" pitchFamily="34" charset="0"/>
              </a:rPr>
              <a:t>servicio del agua, </a:t>
            </a:r>
            <a:r>
              <a:rPr lang="es-MX" sz="2000" b="1" dirty="0">
                <a:solidFill>
                  <a:schemeClr val="tx1"/>
                </a:solidFill>
                <a:latin typeface="Arial" panose="020B0604020202020204" pitchFamily="34" charset="0"/>
                <a:cs typeface="Arial" panose="020B0604020202020204" pitchFamily="34" charset="0"/>
              </a:rPr>
              <a:t>no es lo </a:t>
            </a:r>
            <a:r>
              <a:rPr lang="es-MX" sz="2000" b="1" dirty="0" smtClean="0">
                <a:solidFill>
                  <a:schemeClr val="tx1"/>
                </a:solidFill>
                <a:latin typeface="Arial" panose="020B0604020202020204" pitchFamily="34" charset="0"/>
                <a:cs typeface="Arial" panose="020B0604020202020204" pitchFamily="34" charset="0"/>
              </a:rPr>
              <a:t>más </a:t>
            </a:r>
            <a:r>
              <a:rPr lang="es-MX" sz="2000" b="1" dirty="0">
                <a:solidFill>
                  <a:schemeClr val="tx1"/>
                </a:solidFill>
                <a:latin typeface="Arial" panose="020B0604020202020204" pitchFamily="34" charset="0"/>
                <a:cs typeface="Arial" panose="020B0604020202020204" pitchFamily="34" charset="0"/>
              </a:rPr>
              <a:t>viable</a:t>
            </a:r>
            <a:r>
              <a:rPr lang="es-MX" sz="2000" b="1" dirty="0" smtClean="0">
                <a:solidFill>
                  <a:schemeClr val="tx1"/>
                </a:solidFill>
                <a:latin typeface="Arial" panose="020B0604020202020204" pitchFamily="34" charset="0"/>
                <a:cs typeface="Arial" panose="020B0604020202020204" pitchFamily="34" charset="0"/>
              </a:rPr>
              <a:t>:</a:t>
            </a:r>
            <a:endParaRPr lang="es-MX" sz="2000" b="1" dirty="0">
              <a:solidFill>
                <a:schemeClr val="tx1"/>
              </a:solidFill>
            </a:endParaRPr>
          </a:p>
        </p:txBody>
      </p:sp>
      <p:pic>
        <p:nvPicPr>
          <p:cNvPr id="7"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002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958" y="124688"/>
            <a:ext cx="7740992" cy="1085547"/>
          </a:xfrm>
        </p:spPr>
        <p:txBody>
          <a:bodyPr>
            <a:normAutofit/>
          </a:bodyPr>
          <a:lstStyle/>
          <a:p>
            <a:pPr algn="ctr"/>
            <a:r>
              <a:rPr lang="es-MX" sz="2800" b="1" dirty="0" err="1" smtClean="0">
                <a:solidFill>
                  <a:schemeClr val="accent2">
                    <a:lumMod val="75000"/>
                  </a:schemeClr>
                </a:solidFill>
              </a:rPr>
              <a:t>STAOOAPAS</a:t>
            </a:r>
            <a:r>
              <a:rPr lang="es-MX" sz="2800" dirty="0" smtClean="0">
                <a:solidFill>
                  <a:schemeClr val="accent2">
                    <a:lumMod val="75000"/>
                  </a:schemeClr>
                </a:solidFill>
              </a:rPr>
              <a:t> UN SINDICATO CON RESPONSABILIDAD SOCIAL Y COMPROMETIDO</a:t>
            </a:r>
            <a:endParaRPr lang="es-MX" sz="2800" dirty="0">
              <a:solidFill>
                <a:schemeClr val="accent2">
                  <a:lumMod val="75000"/>
                </a:schemeClr>
              </a:solidFill>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20479" y="16255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472033" y="1269032"/>
            <a:ext cx="9962886" cy="5493812"/>
          </a:xfrm>
          <a:prstGeom prst="rect">
            <a:avLst/>
          </a:prstGeom>
          <a:noFill/>
        </p:spPr>
        <p:txBody>
          <a:bodyPr wrap="square" rtlCol="0">
            <a:spAutoFit/>
          </a:bodyPr>
          <a:lstStyle/>
          <a:p>
            <a:pPr marL="342900" indent="-342900" algn="just">
              <a:lnSpc>
                <a:spcPct val="150000"/>
              </a:lnSpc>
              <a:buAutoNum type="arabicPeriod"/>
            </a:pPr>
            <a:r>
              <a:rPr lang="es-MX" b="1" dirty="0" smtClean="0">
                <a:latin typeface="Arial" panose="020B0604020202020204" pitchFamily="34" charset="0"/>
                <a:cs typeface="Arial" panose="020B0604020202020204" pitchFamily="34" charset="0"/>
              </a:rPr>
              <a:t>Capacitación continua.</a:t>
            </a:r>
          </a:p>
          <a:p>
            <a:pPr marL="342900" indent="-342900" algn="just">
              <a:lnSpc>
                <a:spcPct val="150000"/>
              </a:lnSpc>
              <a:buAutoNum type="arabicPeriod"/>
            </a:pPr>
            <a:r>
              <a:rPr lang="es-MX" b="1" dirty="0" smtClean="0">
                <a:latin typeface="Arial" panose="020B0604020202020204" pitchFamily="34" charset="0"/>
                <a:cs typeface="Arial" panose="020B0604020202020204" pitchFamily="34" charset="0"/>
              </a:rPr>
              <a:t>Profesionalización.</a:t>
            </a:r>
          </a:p>
          <a:p>
            <a:pPr marL="342900" indent="-342900" algn="just">
              <a:lnSpc>
                <a:spcPct val="150000"/>
              </a:lnSpc>
              <a:buAutoNum type="arabicPeriod"/>
            </a:pPr>
            <a:r>
              <a:rPr lang="es-MX" b="1" dirty="0" smtClean="0">
                <a:latin typeface="Arial" panose="020B0604020202020204" pitchFamily="34" charset="0"/>
                <a:cs typeface="Arial" panose="020B0604020202020204" pitchFamily="34" charset="0"/>
              </a:rPr>
              <a:t>Desarrollo de proyectos de mejora continua.</a:t>
            </a:r>
          </a:p>
          <a:p>
            <a:pPr marL="342900" indent="-342900" algn="just">
              <a:lnSpc>
                <a:spcPct val="150000"/>
              </a:lnSpc>
              <a:buAutoNum type="arabicPeriod"/>
            </a:pPr>
            <a:r>
              <a:rPr lang="es-MX" b="1" dirty="0" smtClean="0">
                <a:latin typeface="Arial" panose="020B0604020202020204" pitchFamily="34" charset="0"/>
                <a:cs typeface="Arial" panose="020B0604020202020204" pitchFamily="34" charset="0"/>
              </a:rPr>
              <a:t>Cumplimos con nuestras responsabilidades que señala la Ley de  Transparencia y Acceso a la Información y Protección de Datos </a:t>
            </a:r>
            <a:r>
              <a:rPr lang="es-MX" b="1" dirty="0">
                <a:latin typeface="Arial" panose="020B0604020202020204" pitchFamily="34" charset="0"/>
                <a:cs typeface="Arial" panose="020B0604020202020204" pitchFamily="34" charset="0"/>
              </a:rPr>
              <a:t>P</a:t>
            </a:r>
            <a:r>
              <a:rPr lang="es-MX" b="1" dirty="0" smtClean="0">
                <a:latin typeface="Arial" panose="020B0604020202020204" pitchFamily="34" charset="0"/>
                <a:cs typeface="Arial" panose="020B0604020202020204" pitchFamily="34" charset="0"/>
              </a:rPr>
              <a:t>ersonales. </a:t>
            </a:r>
          </a:p>
          <a:p>
            <a:pPr marL="342900" indent="-342900" algn="just">
              <a:lnSpc>
                <a:spcPct val="150000"/>
              </a:lnSpc>
              <a:buAutoNum type="arabicPeriod"/>
            </a:pPr>
            <a:r>
              <a:rPr lang="es-MX" b="1" dirty="0" smtClean="0">
                <a:latin typeface="Arial" panose="020B0604020202020204" pitchFamily="34" charset="0"/>
                <a:cs typeface="Arial" panose="020B0604020202020204" pitchFamily="34" charset="0"/>
              </a:rPr>
              <a:t>Participación  en diversas actividades de responsabilidad social.</a:t>
            </a:r>
          </a:p>
          <a:p>
            <a:pPr marL="800100" lvl="1" indent="-342900" algn="just">
              <a:lnSpc>
                <a:spcPct val="150000"/>
              </a:lnSpc>
              <a:buFont typeface="Wingdings" panose="05000000000000000000" pitchFamily="2" charset="2"/>
              <a:buChar char="ü"/>
            </a:pPr>
            <a:r>
              <a:rPr lang="es-MX" b="1" dirty="0" smtClean="0">
                <a:latin typeface="Arial" panose="020B0604020202020204" pitchFamily="34" charset="0"/>
                <a:cs typeface="Arial" panose="020B0604020202020204" pitchFamily="34" charset="0"/>
              </a:rPr>
              <a:t>Limpieza de drenes.</a:t>
            </a:r>
          </a:p>
          <a:p>
            <a:pPr marL="800100" lvl="1" indent="-342900" algn="just">
              <a:lnSpc>
                <a:spcPct val="150000"/>
              </a:lnSpc>
              <a:buFont typeface="Wingdings" panose="05000000000000000000" pitchFamily="2" charset="2"/>
              <a:buChar char="ü"/>
            </a:pPr>
            <a:r>
              <a:rPr lang="es-MX" b="1" dirty="0" smtClean="0">
                <a:latin typeface="Arial" panose="020B0604020202020204" pitchFamily="34" charset="0"/>
                <a:cs typeface="Arial" panose="020B0604020202020204" pitchFamily="34" charset="0"/>
              </a:rPr>
              <a:t>Limpieza del espejo de agua del manantial de  La Mintzita.</a:t>
            </a:r>
          </a:p>
          <a:p>
            <a:pPr marL="800100" lvl="1" indent="-342900" algn="just">
              <a:lnSpc>
                <a:spcPct val="150000"/>
              </a:lnSpc>
              <a:buFont typeface="Wingdings" panose="05000000000000000000" pitchFamily="2" charset="2"/>
              <a:buChar char="ü"/>
            </a:pPr>
            <a:r>
              <a:rPr lang="es-MX" b="1" dirty="0" smtClean="0">
                <a:latin typeface="Arial" panose="020B0604020202020204" pitchFamily="34" charset="0"/>
                <a:cs typeface="Arial" panose="020B0604020202020204" pitchFamily="34" charset="0"/>
              </a:rPr>
              <a:t>Limpieza del canal de San Miguel y de Cointzio.</a:t>
            </a:r>
          </a:p>
          <a:p>
            <a:pPr marL="800100" lvl="1" indent="-342900" algn="just">
              <a:lnSpc>
                <a:spcPct val="150000"/>
              </a:lnSpc>
              <a:buFont typeface="Wingdings" panose="05000000000000000000" pitchFamily="2" charset="2"/>
              <a:buChar char="ü"/>
            </a:pPr>
            <a:r>
              <a:rPr lang="es-MX" b="1" dirty="0" smtClean="0">
                <a:latin typeface="Arial" panose="020B0604020202020204" pitchFamily="34" charset="0"/>
                <a:cs typeface="Arial" panose="020B0604020202020204" pitchFamily="34" charset="0"/>
              </a:rPr>
              <a:t>Actividades de reforestación. </a:t>
            </a:r>
          </a:p>
          <a:p>
            <a:pPr lvl="1" algn="just">
              <a:lnSpc>
                <a:spcPct val="150000"/>
              </a:lnSpc>
            </a:pPr>
            <a:r>
              <a:rPr lang="es-MX" b="1" dirty="0" smtClean="0">
                <a:latin typeface="Arial" panose="020B0604020202020204" pitchFamily="34" charset="0"/>
                <a:cs typeface="Arial" panose="020B0604020202020204" pitchFamily="34" charset="0"/>
              </a:rPr>
              <a:t>Aportaciones </a:t>
            </a:r>
            <a:r>
              <a:rPr lang="es-MX" b="1" dirty="0">
                <a:latin typeface="Arial" panose="020B0604020202020204" pitchFamily="34" charset="0"/>
                <a:cs typeface="Arial" panose="020B0604020202020204" pitchFamily="34" charset="0"/>
              </a:rPr>
              <a:t>económica de los trabajadores a través de la contención de </a:t>
            </a:r>
            <a:r>
              <a:rPr lang="es-MX" b="1" dirty="0" smtClean="0">
                <a:latin typeface="Arial" panose="020B0604020202020204" pitchFamily="34" charset="0"/>
                <a:cs typeface="Arial" panose="020B0604020202020204" pitchFamily="34" charset="0"/>
              </a:rPr>
              <a:t>prestaciones. </a:t>
            </a:r>
            <a:endParaRPr lang="es-MX" b="1" dirty="0">
              <a:latin typeface="Arial" panose="020B0604020202020204" pitchFamily="34" charset="0"/>
              <a:cs typeface="Arial" panose="020B0604020202020204" pitchFamily="34" charset="0"/>
            </a:endParaRPr>
          </a:p>
          <a:p>
            <a:pPr marL="800100" lvl="1" indent="-342900" algn="just">
              <a:lnSpc>
                <a:spcPct val="150000"/>
              </a:lnSpc>
              <a:buFont typeface="Wingdings" panose="05000000000000000000" pitchFamily="2" charset="2"/>
              <a:buChar char="ü"/>
            </a:pPr>
            <a:endParaRPr lang="es-MX" b="1" dirty="0" smtClean="0">
              <a:latin typeface="Arial" panose="020B0604020202020204" pitchFamily="34" charset="0"/>
              <a:cs typeface="Arial" panose="020B0604020202020204" pitchFamily="34" charset="0"/>
            </a:endParaRPr>
          </a:p>
        </p:txBody>
      </p:sp>
      <p:pic>
        <p:nvPicPr>
          <p:cNvPr id="6"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17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4958" y="167440"/>
            <a:ext cx="7740992" cy="646786"/>
          </a:xfrm>
        </p:spPr>
        <p:txBody>
          <a:bodyPr>
            <a:normAutofit/>
          </a:bodyPr>
          <a:lstStyle/>
          <a:p>
            <a:pPr algn="ctr"/>
            <a:r>
              <a:rPr lang="es-MX" sz="3200" b="1" dirty="0" smtClean="0">
                <a:solidFill>
                  <a:schemeClr val="accent2">
                    <a:lumMod val="75000"/>
                  </a:schemeClr>
                </a:solidFill>
              </a:rPr>
              <a:t>CONCLUSIONES</a:t>
            </a:r>
            <a:endParaRPr lang="es-MX" sz="3200" b="1" dirty="0">
              <a:solidFill>
                <a:schemeClr val="accent2">
                  <a:lumMod val="75000"/>
                </a:schemeClr>
              </a:solidFill>
            </a:endParaRPr>
          </a:p>
        </p:txBody>
      </p:sp>
      <p:pic>
        <p:nvPicPr>
          <p:cNvPr id="4" name="Picture 2" descr="https://scontent.fgdl5-2.fna.fbcdn.net/v/t1.0-1/p200x200/35758815_422536684887907_8276352522843586560_n.png?_nc_cat=0&amp;oh=578dd40bd09325d297b9c5a741d51538&amp;oe=5BC77534"/>
          <p:cNvPicPr>
            <a:picLocks noChangeAspect="1" noChangeArrowheads="1"/>
          </p:cNvPicPr>
          <p:nvPr/>
        </p:nvPicPr>
        <p:blipFill rotWithShape="1">
          <a:blip r:embed="rId2">
            <a:extLst>
              <a:ext uri="{28A0092B-C50C-407E-A947-70E740481C1C}">
                <a14:useLocalDpi xmlns:a14="http://schemas.microsoft.com/office/drawing/2010/main" val="0"/>
              </a:ext>
            </a:extLst>
          </a:blip>
          <a:srcRect t="33423" b="30926"/>
          <a:stretch/>
        </p:blipFill>
        <p:spPr bwMode="auto">
          <a:xfrm>
            <a:off x="105489" y="117584"/>
            <a:ext cx="1764399" cy="629030"/>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711573" y="1462298"/>
            <a:ext cx="8794377" cy="3970318"/>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La gestión del agua debe de ser pública contemplando la participación </a:t>
            </a:r>
            <a:r>
              <a:rPr lang="es-MX" b="1" dirty="0" smtClean="0">
                <a:latin typeface="Arial" panose="020B0604020202020204" pitchFamily="34" charset="0"/>
                <a:cs typeface="Arial" panose="020B0604020202020204" pitchFamily="34" charset="0"/>
              </a:rPr>
              <a:t>ciudadana, la rendición de cuantas y transparencia  </a:t>
            </a:r>
            <a:r>
              <a:rPr lang="es-MX" b="1" dirty="0">
                <a:latin typeface="Arial" panose="020B0604020202020204" pitchFamily="34" charset="0"/>
                <a:cs typeface="Arial" panose="020B0604020202020204" pitchFamily="34" charset="0"/>
              </a:rPr>
              <a:t>y bajo los principios </a:t>
            </a:r>
            <a:r>
              <a:rPr lang="es-MX" b="1" dirty="0" smtClean="0">
                <a:latin typeface="Arial" panose="020B0604020202020204" pitchFamily="34" charset="0"/>
                <a:cs typeface="Arial" panose="020B0604020202020204" pitchFamily="34" charset="0"/>
              </a:rPr>
              <a:t>de sustentabilidad y respeto del medio ambiente. </a:t>
            </a:r>
            <a:endParaRPr lang="es-MX" b="1" dirty="0">
              <a:latin typeface="Arial" panose="020B0604020202020204" pitchFamily="34" charset="0"/>
              <a:cs typeface="Arial" panose="020B0604020202020204" pitchFamily="34" charset="0"/>
            </a:endParaRPr>
          </a:p>
          <a:p>
            <a:pPr algn="just"/>
            <a:endParaRPr lang="es-MX" b="1" dirty="0">
              <a:latin typeface="Arial" panose="020B0604020202020204" pitchFamily="34" charset="0"/>
              <a:cs typeface="Arial" panose="020B0604020202020204" pitchFamily="34" charset="0"/>
            </a:endParaRPr>
          </a:p>
          <a:p>
            <a:pPr algn="just">
              <a:lnSpc>
                <a:spcPct val="150000"/>
              </a:lnSpc>
            </a:pPr>
            <a:r>
              <a:rPr lang="es-MX" b="1" dirty="0" smtClean="0">
                <a:latin typeface="Arial" panose="020B0604020202020204" pitchFamily="34" charset="0"/>
                <a:cs typeface="Arial" panose="020B0604020202020204" pitchFamily="34" charset="0"/>
              </a:rPr>
              <a:t>Como ciudadana y trabajadora sindicalizada del </a:t>
            </a:r>
            <a:r>
              <a:rPr lang="es-MX" b="1" dirty="0" err="1" smtClean="0">
                <a:latin typeface="Arial" panose="020B0604020202020204" pitchFamily="34" charset="0"/>
                <a:cs typeface="Arial" panose="020B0604020202020204" pitchFamily="34" charset="0"/>
              </a:rPr>
              <a:t>OOAPAS</a:t>
            </a:r>
            <a:r>
              <a:rPr lang="es-MX" b="1" dirty="0" smtClean="0">
                <a:latin typeface="Arial" panose="020B0604020202020204" pitchFamily="34" charset="0"/>
                <a:cs typeface="Arial" panose="020B0604020202020204" pitchFamily="34" charset="0"/>
              </a:rPr>
              <a:t>, considero que el camino que se vislumbra para la privatización de los servicios del agua en Morelia, es el acto más doloso de quienes nos gobiernan, que en el afán de enriquecerse en un corto plazo se olvidan de la verdadera responsabilidad que tienen con la ciudadanía. </a:t>
            </a:r>
          </a:p>
          <a:p>
            <a:pPr algn="just"/>
            <a:endParaRPr lang="es-MX" b="1" dirty="0">
              <a:latin typeface="Arial" panose="020B0604020202020204" pitchFamily="34" charset="0"/>
              <a:cs typeface="Arial" panose="020B0604020202020204" pitchFamily="34" charset="0"/>
            </a:endParaRPr>
          </a:p>
        </p:txBody>
      </p:sp>
      <p:pic>
        <p:nvPicPr>
          <p:cNvPr id="7" name="Picture 4" descr="https://attachment.outlook.live.net/owa/quebu3@hotmail.com/service.svc/s/GetAttachmentThumbnail?id=AQMkADAwATE0YTAwAC02ZGYwLWE3OGQtMDACLTAwCgBGAAAD8%2B2H54PRBk2K5OL1Mztt9AcAwVWQVMGLeEuAGfJgMGq4MgAAAgEMAAAAwVWQVMGLeEuAGfJgMGq4MgACWacCrgAAAAESABAAIGUizGRTD0enlVCQpSf75g%3D%3D&amp;thumbnailType=2&amp;X-OWA-CANARY=dqc_BVHKukyNvLIq7eFTutB4bWGA8dUY81rA401eJkvKGr8I_5KoAY9wFhBbG27mWNJO8xl2UBw.&amp;token=eyJhbGciOiJSUzI1NiIsImtpZCI6IjA2MDBGOUY2NzQ2MjA3MzdFNzM0MDRFMjg3QzQ1QTgxOENCN0NFQjgiLCJ4NXQiOiJCZ0Q1OW5SaUJ6Zm5OQVRpaDhSYWdZeTN6cmciLCJ0eXAiOiJKV1QifQ.eyJ2ZXIiOiJFeGNoYW5nZS5DYWxsYmFjay5WMSIsImFwcGN0eHNlbmRlciI6Ik93YURvd25sb2FkQDg0ZGY5ZTdmLWU5ZjYtNDBhZi1iNDM1LWFhYWFhYWFhYWFhYSIsImFwcGN0eCI6IntcIm1zZXhjaHByb3RcIjpcIm93YVwiLFwicHJpbWFyeXNpZFwiOlwiUy0xLTI4MjctODQ0ODAtMTg0NDQ4ODA3N1wiLFwicHVpZFwiOlwiMzYyODQwNjgxNjU0MTU3XCIsXCJvaWRcIjpcIjAwMDE0YTAwLTZkZjAtYTc4ZC0wMDAwLTAwMDAwMDAwMDAwMFwiLFwic2NvcGVcIjpcIk93YURvd25sb2FkXCJ9IiwibmJmIjoxNTMyNDQ4Nzc0LCJleHAiOjE1MzI0NDkzNzQsImlzcyI6IjAwMDAwMDAyLTAwMDAtMGZmMS1jZTAwLTAwMDAwMDAwMDAwMEA4NGRmOWU3Zi1lOWY2LTQwYWYtYjQzNS1hYWFhYWFhYWFhYWEiLCJhdWQiOiIwMDAwMDAwMi0wMDAwLTBmZjEtY2UwMC0wMDAwMDAwMDAwMDAvYXR0YWNobWVudC5vdXRsb29rLmxpdmUubmV0QDg0ZGY5ZTdmLWU5ZjYtNDBhZi1iNDM1LWFhYWFhYWFhYWFhYSJ9.jfD3spub8MbxyQCeFuH6DIqZc0kl4H17fU14oFkwsfQpp0TH036O4FbTBR6Py7sDR8eJ4Eg-HzwC2yDBxHakkPFzhcZ_3ItujQUewtorlVVZhs4iNznup5bh4_cIsEkERuJSvTIu8qok2i0NoVnbh0SARo2d847fw69zGIrTJsAPlwOCcwJ9oyT_Z-i-STAToZWODcdvv-UULE9fXgOYKLmd1eoHBT10BfsJ8Ysy6UPeKDsAyH-uSy4HihXYya0z-XSqR37xTl_d-SlkS7xOPG1WtW4R9UdJMKN_FPDvjeoOIK4tDrsGYEmQ-uCTkCZ9v2JYR0hWeSX8yfosuj8_cg&amp;owa=outlook.live.com&amp;is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73553" y="5893041"/>
            <a:ext cx="1810871" cy="871276"/>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7636809" y="5501514"/>
            <a:ext cx="1869141" cy="646786"/>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MX" b="1" dirty="0">
                <a:solidFill>
                  <a:schemeClr val="accent2">
                    <a:lumMod val="75000"/>
                  </a:schemeClr>
                </a:solidFill>
              </a:rPr>
              <a:t>G</a:t>
            </a:r>
            <a:r>
              <a:rPr lang="es-MX" b="1" dirty="0" smtClean="0">
                <a:solidFill>
                  <a:schemeClr val="accent2">
                    <a:lumMod val="75000"/>
                  </a:schemeClr>
                </a:solidFill>
              </a:rPr>
              <a:t>racias</a:t>
            </a:r>
            <a:endParaRPr lang="es-MX" b="1" dirty="0">
              <a:solidFill>
                <a:schemeClr val="accent2">
                  <a:lumMod val="75000"/>
                </a:schemeClr>
              </a:solidFill>
            </a:endParaRPr>
          </a:p>
        </p:txBody>
      </p:sp>
    </p:spTree>
    <p:extLst>
      <p:ext uri="{BB962C8B-B14F-4D97-AF65-F5344CB8AC3E}">
        <p14:creationId xmlns:p14="http://schemas.microsoft.com/office/powerpoint/2010/main" val="29658231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3194</TotalTime>
  <Words>1038</Words>
  <Application>Microsoft Office PowerPoint</Application>
  <PresentationFormat>Panorámica</PresentationFormat>
  <Paragraphs>126</Paragraphs>
  <Slides>11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Arial</vt:lpstr>
      <vt:lpstr>Calibri</vt:lpstr>
      <vt:lpstr>Symbol</vt:lpstr>
      <vt:lpstr>Trebuchet MS</vt:lpstr>
      <vt:lpstr>Wingdings</vt:lpstr>
      <vt:lpstr>Wingdings 3</vt:lpstr>
      <vt:lpstr>Faceta</vt:lpstr>
      <vt:lpstr>Presentación de PowerPoint</vt:lpstr>
      <vt:lpstr>LA NUEVA GESTIÓN PÚBLICA  DEL AGUA</vt:lpstr>
      <vt:lpstr>LA PRIVATIZACIÓN DEL AGUA EN EL MUNDO</vt:lpstr>
      <vt:lpstr>LA PRIVATIZACIÓN DEL SERVICIO DEL AGUA  EN MÉXICO</vt:lpstr>
      <vt:lpstr>MORELIA Y LA PRIVATIZACIÓN DEL SERVICIO DEL AGUA</vt:lpstr>
      <vt:lpstr>MORELIA Y LA PRIVATIZACIÓN DEL SERVICIO DEL AGUA</vt:lpstr>
      <vt:lpstr>LA PERSPECTIVA DEL SINDICATO ANTE LA PRIVATIZACIÓN DEL  SERVICIO DEL AGUA</vt:lpstr>
      <vt:lpstr>STAOOAPAS UN SINDICATO CON RESPONSABILIDAD SOCIAL Y COMPROMETIDO</vt:lpstr>
      <vt:lpstr>CONCLUSIONES</vt:lpstr>
      <vt:lpstr>MORELIA Y LA PRIVATIZACIÓN DEL SERVICIO DEL AGUA</vt:lpstr>
      <vt:lpstr>LA PERSPECTIVA DEL SINDICATO ANTE LA PRIVATIZACIÓN DEL AGUA</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DEL AGUA Y COMO ENFRENTARLA   Diálogos por Morelia:  “Por nuestro derecho a la ciudad”</dc:title>
  <dc:creator>SINDICATO</dc:creator>
  <cp:lastModifiedBy>SINDICATO</cp:lastModifiedBy>
  <cp:revision>99</cp:revision>
  <cp:lastPrinted>2018-07-27T17:41:52Z</cp:lastPrinted>
  <dcterms:created xsi:type="dcterms:W3CDTF">2018-07-23T18:17:44Z</dcterms:created>
  <dcterms:modified xsi:type="dcterms:W3CDTF">2018-07-27T19:32:07Z</dcterms:modified>
</cp:coreProperties>
</file>