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62" r:id="rId4"/>
    <p:sldId id="308" r:id="rId5"/>
    <p:sldId id="309" r:id="rId6"/>
    <p:sldId id="311" r:id="rId7"/>
    <p:sldId id="263" r:id="rId8"/>
    <p:sldId id="310" r:id="rId9"/>
    <p:sldId id="261" r:id="rId10"/>
    <p:sldId id="264" r:id="rId11"/>
    <p:sldId id="313" r:id="rId12"/>
    <p:sldId id="317" r:id="rId13"/>
    <p:sldId id="266" r:id="rId14"/>
    <p:sldId id="267" r:id="rId15"/>
    <p:sldId id="269" r:id="rId16"/>
    <p:sldId id="303" r:id="rId17"/>
    <p:sldId id="315" r:id="rId18"/>
    <p:sldId id="268" r:id="rId19"/>
    <p:sldId id="292" r:id="rId20"/>
    <p:sldId id="295" r:id="rId21"/>
    <p:sldId id="307" r:id="rId22"/>
    <p:sldId id="316" r:id="rId23"/>
    <p:sldId id="274" r:id="rId24"/>
    <p:sldId id="318" r:id="rId25"/>
    <p:sldId id="319" r:id="rId26"/>
    <p:sldId id="299" r:id="rId27"/>
    <p:sldId id="271" r:id="rId28"/>
    <p:sldId id="286" r:id="rId29"/>
    <p:sldId id="277" r:id="rId30"/>
    <p:sldId id="282" r:id="rId31"/>
    <p:sldId id="283" r:id="rId32"/>
    <p:sldId id="284" r:id="rId33"/>
    <p:sldId id="304" r:id="rId3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5" autoAdjust="0"/>
    <p:restoredTop sz="94660"/>
  </p:normalViewPr>
  <p:slideViewPr>
    <p:cSldViewPr>
      <p:cViewPr varScale="1">
        <p:scale>
          <a:sx n="125" d="100"/>
          <a:sy n="125" d="100"/>
        </p:scale>
        <p:origin x="3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54169755586309E-2"/>
          <c:y val="3.1255338276164335E-2"/>
          <c:w val="0.5046428823972281"/>
          <c:h val="0.94396143910864894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2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20253001708119819"/>
                  <c:y val="-0.1104557883267202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65,000,000 m</a:t>
                    </a:r>
                    <a:r>
                      <a:rPr lang="en-US" baseline="30000"/>
                      <a:t>3</a:t>
                    </a:r>
                    <a:r>
                      <a:rPr lang="en-US"/>
                      <a:t>/año</a:t>
                    </a:r>
                  </a:p>
                  <a:p>
                    <a:r>
                      <a:rPr lang="en-US"/>
                      <a:t>(67%)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14676773213196E-2"/>
                  <c:y val="4.61015397598460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20,000,000 m</a:t>
                    </a:r>
                    <a:r>
                      <a:rPr lang="en-US" baseline="30000"/>
                      <a:t>3</a:t>
                    </a:r>
                    <a:r>
                      <a:rPr lang="en-US"/>
                      <a:t>/año</a:t>
                    </a:r>
                  </a:p>
                  <a:p>
                    <a:r>
                      <a:rPr lang="en-US"/>
                      <a:t>(22%)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latin typeface="Arial Narrow" panose="020B0606020202030204" pitchFamily="34" charset="0"/>
                      </a:rPr>
                      <a:t>10,000,000 </a:t>
                    </a:r>
                    <a:r>
                      <a:rPr lang="en-US" baseline="0">
                        <a:latin typeface="Arial Narrow" panose="020B0606020202030204" pitchFamily="34" charset="0"/>
                      </a:rPr>
                      <a:t> m</a:t>
                    </a:r>
                    <a:r>
                      <a:rPr lang="en-US" baseline="30000">
                        <a:latin typeface="Arial Narrow" panose="020B0606020202030204" pitchFamily="34" charset="0"/>
                      </a:rPr>
                      <a:t>3</a:t>
                    </a:r>
                    <a:r>
                      <a:rPr lang="en-US" baseline="0">
                        <a:latin typeface="Arial Narrow" panose="020B0606020202030204" pitchFamily="34" charset="0"/>
                      </a:rPr>
                      <a:t>/año</a:t>
                    </a:r>
                  </a:p>
                  <a:p>
                    <a:r>
                      <a:rPr lang="en-US">
                        <a:latin typeface="Arial Narrow" panose="020B0606020202030204" pitchFamily="34" charset="0"/>
                      </a:rPr>
                      <a:t>(11%)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Hoja1!$A$24:$A$26</c:f>
              <c:strCache>
                <c:ptCount val="3"/>
                <c:pt idx="0">
                  <c:v>Agua residual de la ciudad</c:v>
                </c:pt>
                <c:pt idx="1">
                  <c:v>Agua residual de otros sectores</c:v>
                </c:pt>
                <c:pt idx="2">
                  <c:v>Agua residual de la papelera</c:v>
                </c:pt>
              </c:strCache>
            </c:strRef>
          </c:cat>
          <c:val>
            <c:numRef>
              <c:f>Hoja1!$B$24:$B$26</c:f>
              <c:numCache>
                <c:formatCode>General</c:formatCode>
                <c:ptCount val="3"/>
                <c:pt idx="0">
                  <c:v>60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02887994049602E-2"/>
          <c:y val="2.95109468245222E-2"/>
          <c:w val="0.48180450059358571"/>
          <c:h val="0.92256254145337668"/>
        </c:manualLayout>
      </c:layout>
      <c:pieChart>
        <c:varyColors val="1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dPt>
            <c:idx val="2"/>
            <c:bubble3D val="0"/>
            <c:spPr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>
                <c:manualLayout>
                  <c:x val="-0.21626899700247806"/>
                  <c:y val="-0.23462985866358624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>
                        <a:effectLst/>
                        <a:latin typeface="Arial Narrow" panose="020B0606020202030204" pitchFamily="34" charset="0"/>
                      </a:rPr>
                      <a:t>89,763,009</a:t>
                    </a:r>
                    <a:r>
                      <a:rPr lang="en-US">
                        <a:latin typeface="Arial Narrow" panose="020B0606020202030204" pitchFamily="34" charset="0"/>
                      </a:rPr>
                      <a:t> m</a:t>
                    </a:r>
                    <a:r>
                      <a:rPr lang="en-US" baseline="30000">
                        <a:latin typeface="Arial Narrow" panose="020B0606020202030204" pitchFamily="34" charset="0"/>
                      </a:rPr>
                      <a:t>3</a:t>
                    </a:r>
                    <a:r>
                      <a:rPr lang="en-US">
                        <a:latin typeface="Arial Narrow" panose="020B0606020202030204" pitchFamily="34" charset="0"/>
                      </a:rPr>
                      <a:t>/año</a:t>
                    </a:r>
                  </a:p>
                  <a:p>
                    <a:r>
                      <a:rPr lang="en-US">
                        <a:latin typeface="Arial Narrow" panose="020B0606020202030204" pitchFamily="34" charset="0"/>
                      </a:rPr>
                      <a:t>(62%)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164180836543082E-2"/>
                  <c:y val="-4.8978586227757831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Arial Narrow" panose="020B0606020202030204" pitchFamily="34" charset="0"/>
                      </a:rPr>
                      <a:t>32,682,402 m</a:t>
                    </a:r>
                    <a:r>
                      <a:rPr lang="en-US" baseline="30000">
                        <a:latin typeface="Arial Narrow" panose="020B0606020202030204" pitchFamily="34" charset="0"/>
                      </a:rPr>
                      <a:t>3</a:t>
                    </a:r>
                    <a:r>
                      <a:rPr lang="en-US">
                        <a:latin typeface="Arial Narrow" panose="020B0606020202030204" pitchFamily="34" charset="0"/>
                      </a:rPr>
                      <a:t>/año</a:t>
                    </a:r>
                  </a:p>
                  <a:p>
                    <a:r>
                      <a:rPr lang="en-US">
                        <a:latin typeface="Arial Narrow" panose="020B0606020202030204" pitchFamily="34" charset="0"/>
                      </a:rPr>
                      <a:t>(21%)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929212063032431"/>
                  <c:y val="0.16446535854058808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>
                        <a:effectLst/>
                        <a:latin typeface="Arial Narrow" panose="020B0606020202030204" pitchFamily="34" charset="0"/>
                      </a:rPr>
                      <a:t>22,075,200 </a:t>
                    </a:r>
                    <a:r>
                      <a:rPr lang="en-US">
                        <a:latin typeface="Arial Narrow" panose="020B0606020202030204" pitchFamily="34" charset="0"/>
                      </a:rPr>
                      <a:t>m</a:t>
                    </a:r>
                    <a:r>
                      <a:rPr lang="en-US" baseline="30000">
                        <a:latin typeface="Arial Narrow" panose="020B0606020202030204" pitchFamily="34" charset="0"/>
                      </a:rPr>
                      <a:t>3</a:t>
                    </a:r>
                    <a:r>
                      <a:rPr lang="en-US">
                        <a:latin typeface="Arial Narrow" panose="020B0606020202030204" pitchFamily="34" charset="0"/>
                      </a:rPr>
                      <a:t>/año</a:t>
                    </a:r>
                  </a:p>
                  <a:p>
                    <a:r>
                      <a:rPr lang="en-US">
                        <a:latin typeface="Arial Narrow" panose="020B0606020202030204" pitchFamily="34" charset="0"/>
                      </a:rPr>
                      <a:t> (17%)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Hoja1!$A$1:$A$3</c:f>
              <c:strCache>
                <c:ptCount val="3"/>
                <c:pt idx="0">
                  <c:v>Agua para uso en la ciudad</c:v>
                </c:pt>
                <c:pt idx="1">
                  <c:v>Otros sectores</c:v>
                </c:pt>
                <c:pt idx="2">
                  <c:v>Agua para uso en la papelera</c:v>
                </c:pt>
              </c:strCache>
            </c:strRef>
          </c:cat>
          <c:val>
            <c:numRef>
              <c:f>Hoja1!$B$1:$B$3</c:f>
              <c:numCache>
                <c:formatCode>#,##0</c:formatCode>
                <c:ptCount val="3"/>
                <c:pt idx="0">
                  <c:v>90000000</c:v>
                </c:pt>
                <c:pt idx="1">
                  <c:v>30000000</c:v>
                </c:pt>
                <c:pt idx="2">
                  <c:v>24000000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74989953066961"/>
          <c:y val="0.21016747906511685"/>
          <c:w val="0.31679040119985002"/>
          <c:h val="0.63139056147393335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bg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MX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31AFE-86BD-4B00-9875-7EA79B1F20A0}" type="datetimeFigureOut">
              <a:rPr lang="es-MX" smtClean="0"/>
              <a:t>27/07/2018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218E2-23A8-4168-94D6-785750F7CD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039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18E2-23A8-4168-94D6-785750F7CDEE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141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C449-12B2-4996-839D-150E434B780F}" type="datetimeFigureOut">
              <a:rPr lang="es-MX" smtClean="0"/>
              <a:t>27/07/2018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B440-3843-4307-B380-D773EC8967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664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C449-12B2-4996-839D-150E434B780F}" type="datetimeFigureOut">
              <a:rPr lang="es-MX" smtClean="0"/>
              <a:t>27/07/2018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B440-3843-4307-B380-D773EC8967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52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C449-12B2-4996-839D-150E434B780F}" type="datetimeFigureOut">
              <a:rPr lang="es-MX" smtClean="0"/>
              <a:t>27/07/2018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B440-3843-4307-B380-D773EC8967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962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056A8-96A2-40F3-B885-5F2F223832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00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13CF-ADAB-4473-9C6D-026D2DB02A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3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C449-12B2-4996-839D-150E434B780F}" type="datetimeFigureOut">
              <a:rPr lang="es-MX" smtClean="0"/>
              <a:t>27/07/2018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B440-3843-4307-B380-D773EC8967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40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C449-12B2-4996-839D-150E434B780F}" type="datetimeFigureOut">
              <a:rPr lang="es-MX" smtClean="0"/>
              <a:t>27/07/2018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B440-3843-4307-B380-D773EC8967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46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C449-12B2-4996-839D-150E434B780F}" type="datetimeFigureOut">
              <a:rPr lang="es-MX" smtClean="0"/>
              <a:t>27/07/2018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B440-3843-4307-B380-D773EC8967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0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C449-12B2-4996-839D-150E434B780F}" type="datetimeFigureOut">
              <a:rPr lang="es-MX" smtClean="0"/>
              <a:t>27/07/2018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B440-3843-4307-B380-D773EC8967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37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C449-12B2-4996-839D-150E434B780F}" type="datetimeFigureOut">
              <a:rPr lang="es-MX" smtClean="0"/>
              <a:t>27/07/2018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B440-3843-4307-B380-D773EC8967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23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C449-12B2-4996-839D-150E434B780F}" type="datetimeFigureOut">
              <a:rPr lang="es-MX" smtClean="0"/>
              <a:t>27/07/2018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B440-3843-4307-B380-D773EC8967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611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C449-12B2-4996-839D-150E434B780F}" type="datetimeFigureOut">
              <a:rPr lang="es-MX" smtClean="0"/>
              <a:t>27/07/2018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B440-3843-4307-B380-D773EC8967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292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C449-12B2-4996-839D-150E434B780F}" type="datetimeFigureOut">
              <a:rPr lang="es-MX" smtClean="0"/>
              <a:t>27/07/2018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B440-3843-4307-B380-D773EC8967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136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2C449-12B2-4996-839D-150E434B780F}" type="datetimeFigureOut">
              <a:rPr lang="es-MX" smtClean="0"/>
              <a:t>27/07/2018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B440-3843-4307-B380-D773EC8967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384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/>
          <a:p>
            <a:r>
              <a:rPr lang="es-MX" b="1" dirty="0" smtClean="0"/>
              <a:t>Crisis del agua en Morelia</a:t>
            </a:r>
            <a:endParaRPr lang="es-MX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2400" b="1" i="1" dirty="0" smtClean="0"/>
              <a:t>Dra. Patricia </a:t>
            </a:r>
            <a:r>
              <a:rPr lang="es-MX" sz="2400" b="1" i="1" dirty="0"/>
              <a:t>Á</a:t>
            </a:r>
            <a:r>
              <a:rPr lang="es-MX" sz="2400" b="1" i="1" dirty="0" smtClean="0"/>
              <a:t>vila García</a:t>
            </a:r>
          </a:p>
          <a:p>
            <a:r>
              <a:rPr lang="es-MX" sz="2000" dirty="0" smtClean="0"/>
              <a:t>Instituto de Investigaciones en Ecosistemas y Sustentabilidad </a:t>
            </a:r>
          </a:p>
          <a:p>
            <a:r>
              <a:rPr lang="es-MX" sz="2000" dirty="0" smtClean="0"/>
              <a:t>Universidad Nacional Autónoma de México campus Morelia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8629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90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El sustrato natural de las ciudades: los ecosistemas</a:t>
            </a:r>
            <a:endParaRPr lang="es-MX" sz="2800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0" y="908720"/>
            <a:ext cx="8697542" cy="5775712"/>
          </a:xfrm>
        </p:spPr>
      </p:pic>
    </p:spTree>
    <p:extLst>
      <p:ext uri="{BB962C8B-B14F-4D97-AF65-F5344CB8AC3E}">
        <p14:creationId xmlns:p14="http://schemas.microsoft.com/office/powerpoint/2010/main" val="33529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Urbanización con altos costos ecológicos y sociales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4" y="1700808"/>
            <a:ext cx="853209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47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5876925" cy="29432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284984"/>
            <a:ext cx="57816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6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MX" sz="2800" b="1" dirty="0" smtClean="0"/>
              <a:t>La ciudad y su región</a:t>
            </a:r>
            <a:endParaRPr lang="es-MX" sz="2800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4744"/>
            <a:ext cx="5819775" cy="25908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77072"/>
            <a:ext cx="4307052" cy="26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b="1" dirty="0" smtClean="0"/>
              <a:t>El campo como proveedor de recursos naturales, alimentos, materias primas y mano de obra barata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34" y="3961656"/>
            <a:ext cx="4844931" cy="288032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3810000" cy="249555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45" y="1044206"/>
            <a:ext cx="4732396" cy="26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/>
              <a:t>La visión tecnológica</a:t>
            </a:r>
            <a:r>
              <a:rPr lang="es-MX" sz="2800" b="1" dirty="0" smtClean="0"/>
              <a:t>: el aprovechamiento agua superficial y </a:t>
            </a:r>
            <a:r>
              <a:rPr lang="es-MX" sz="2800" b="1" dirty="0" err="1" smtClean="0"/>
              <a:t>subterranea</a:t>
            </a:r>
            <a:endParaRPr lang="es-MX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6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s-MX" sz="1800" dirty="0" smtClean="0"/>
              <a:t>Del agua superficial a la sobreexplotación de acuíferos</a:t>
            </a:r>
          </a:p>
          <a:p>
            <a:endParaRPr lang="es-MX" sz="1800" dirty="0"/>
          </a:p>
          <a:p>
            <a:endParaRPr lang="es-MX" sz="18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7480"/>
            <a:ext cx="4029075" cy="15525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852936"/>
            <a:ext cx="3770428" cy="38049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027904"/>
            <a:ext cx="3861486" cy="36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sz="3200" b="1" dirty="0" smtClean="0"/>
              <a:t>La ciudad como mercancía en el capitalismo</a:t>
            </a:r>
            <a:endParaRPr lang="es-MX" sz="3200" b="1" dirty="0"/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r>
              <a:rPr lang="es-MX" altLang="es-MX" sz="2400" smtClean="0"/>
              <a:t>El acaparamiento del suelo y su especulación como fin en sí mismo de la ganancia del sector inmobiliario formal: comprar barato para vender caro.</a:t>
            </a:r>
          </a:p>
          <a:p>
            <a:r>
              <a:rPr lang="es-MX" altLang="es-MX" sz="2400" smtClean="0"/>
              <a:t>El mercado de suelo urbano y vivienda: la oferta y la demanda en condiciones de libre mercado y monopolio.  </a:t>
            </a:r>
          </a:p>
        </p:txBody>
      </p:sp>
      <p:pic>
        <p:nvPicPr>
          <p:cNvPr id="39940" name="Picture 2" descr="http://4.bp.blogspot.com/_4mMgwQJ81JY/TC97AA12-8I/AAAAAAAAAWw/mRS7_-eoYfs/s1600/negocios+inmobiliar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7063"/>
            <a:ext cx="5572125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3357563"/>
            <a:ext cx="31686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8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03848" y="188640"/>
            <a:ext cx="5334744" cy="3176354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2500" y="3933056"/>
            <a:ext cx="4038600" cy="21229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288" y="3552702"/>
            <a:ext cx="3741080" cy="2986487"/>
          </a:xfrm>
          <a:prstGeom prst="rect">
            <a:avLst/>
          </a:prstGeom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04664"/>
            <a:ext cx="3286767" cy="25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6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MX" sz="2800" b="1" dirty="0" smtClean="0"/>
              <a:t>Conurbación y </a:t>
            </a:r>
            <a:r>
              <a:rPr lang="es-MX" sz="2800" b="1" dirty="0" err="1" smtClean="0"/>
              <a:t>metropolización</a:t>
            </a:r>
            <a:r>
              <a:rPr lang="es-MX" sz="2800" b="1" dirty="0" smtClean="0"/>
              <a:t> FORZADA: </a:t>
            </a:r>
            <a:r>
              <a:rPr lang="es-MX" sz="2800" b="1" dirty="0" smtClean="0"/>
              <a:t>el agua una gestión difícil</a:t>
            </a:r>
            <a:endParaRPr lang="es-MX" sz="2800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5" y="836712"/>
            <a:ext cx="2470101" cy="1908274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3140968"/>
            <a:ext cx="2869797" cy="30409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916832"/>
            <a:ext cx="5994468" cy="34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dirty="0" smtClean="0"/>
              <a:t>Pobreza y asentamientos populares</a:t>
            </a:r>
            <a:endParaRPr lang="es-MX" dirty="0"/>
          </a:p>
        </p:txBody>
      </p:sp>
      <p:pic>
        <p:nvPicPr>
          <p:cNvPr id="41987" name="3 Marcador de contenido" descr="Pobreza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1214438"/>
            <a:ext cx="4000500" cy="3240087"/>
          </a:xfrm>
        </p:spPr>
      </p:pic>
      <p:pic>
        <p:nvPicPr>
          <p:cNvPr id="41988" name="4 Imagen" descr="pobrez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47942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es-MX" sz="2400" b="1" dirty="0" smtClean="0"/>
              <a:t>La visión histórica: </a:t>
            </a:r>
            <a:br>
              <a:rPr lang="es-MX" sz="2400" b="1" dirty="0" smtClean="0"/>
            </a:br>
            <a:r>
              <a:rPr lang="es-MX" sz="2400" b="1" dirty="0" smtClean="0"/>
              <a:t>El agua como elemento clave en el patrón de asentamiento y desarrollo civilizatorio</a:t>
            </a:r>
            <a:endParaRPr lang="es-MX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endParaRPr lang="es-MX" dirty="0" smtClean="0"/>
          </a:p>
        </p:txBody>
      </p:sp>
      <p:pic>
        <p:nvPicPr>
          <p:cNvPr id="8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46" y="1700808"/>
            <a:ext cx="3986157" cy="2232248"/>
          </a:xfrm>
          <a:prstGeom prst="rect">
            <a:avLst/>
          </a:prstGeom>
        </p:spPr>
      </p:pic>
      <p:pic>
        <p:nvPicPr>
          <p:cNvPr id="10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16216"/>
            <a:ext cx="3672408" cy="3194995"/>
          </a:xfrm>
          <a:prstGeom prst="rect">
            <a:avLst/>
          </a:prstGeom>
        </p:spPr>
      </p:pic>
      <p:pic>
        <p:nvPicPr>
          <p:cNvPr id="11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47" y="4293096"/>
            <a:ext cx="4518956" cy="23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SC04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39750" y="404813"/>
            <a:ext cx="690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/>
              <a:t>Expansión inmobiliaria y altos patrones de consumo de agua </a:t>
            </a:r>
            <a:endParaRPr lang="es-ES" altLang="es-MX" sz="1800"/>
          </a:p>
        </p:txBody>
      </p:sp>
    </p:spTree>
    <p:extLst>
      <p:ext uri="{BB962C8B-B14F-4D97-AF65-F5344CB8AC3E}">
        <p14:creationId xmlns:p14="http://schemas.microsoft.com/office/powerpoint/2010/main" val="3151789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5649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 bmk="_Toc449007067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20. Aguas residuales en el municipio de Morelia (urbano, industria  papelera y otros sectores)</a:t>
            </a:r>
            <a:endParaRPr kumimoji="0" lang="es-MX" altLang="es-MX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663801117"/>
              </p:ext>
            </p:extLst>
          </p:nvPr>
        </p:nvGraphicFramePr>
        <p:xfrm>
          <a:off x="611560" y="3212976"/>
          <a:ext cx="4657725" cy="183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55176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Elaboraci</a:t>
            </a: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propia con datos de REPDA, CONAGUA, 2013.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Marcador de contenid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901951"/>
              </p:ext>
            </p:extLst>
          </p:nvPr>
        </p:nvGraphicFramePr>
        <p:xfrm>
          <a:off x="539552" y="-14104"/>
          <a:ext cx="403860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Marcador de conteni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497290"/>
              </p:ext>
            </p:extLst>
          </p:nvPr>
        </p:nvGraphicFramePr>
        <p:xfrm>
          <a:off x="4572000" y="548680"/>
          <a:ext cx="4038599" cy="98145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4852"/>
                <a:gridCol w="1013991"/>
                <a:gridCol w="1009878"/>
                <a:gridCol w="1009878"/>
              </a:tblGrid>
              <a:tr h="554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Agua concesionada por sectores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(m</a:t>
                      </a:r>
                      <a:r>
                        <a:rPr lang="es-MX" sz="800" baseline="30000">
                          <a:effectLst/>
                        </a:rPr>
                        <a:t>3</a:t>
                      </a:r>
                      <a:r>
                        <a:rPr lang="es-MX" sz="800">
                          <a:effectLst/>
                        </a:rPr>
                        <a:t>/año)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Aguas residuales producidas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por sectores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(m</a:t>
                      </a:r>
                      <a:r>
                        <a:rPr lang="es-MX" sz="800" baseline="30000" dirty="0">
                          <a:effectLst/>
                        </a:rPr>
                        <a:t>3</a:t>
                      </a:r>
                      <a:r>
                        <a:rPr lang="es-MX" sz="800" dirty="0">
                          <a:effectLst/>
                        </a:rPr>
                        <a:t>/año)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Aguas tratadas por sector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(m</a:t>
                      </a:r>
                      <a:r>
                        <a:rPr lang="es-MX" sz="800" baseline="30000" dirty="0">
                          <a:effectLst/>
                        </a:rPr>
                        <a:t>3</a:t>
                      </a:r>
                      <a:r>
                        <a:rPr lang="es-MX" sz="800" dirty="0">
                          <a:effectLst/>
                        </a:rPr>
                        <a:t>/año)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</a:tr>
              <a:tr h="138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Ciudad de Morelia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89,763,009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65,000,000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35,000,000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</a:tr>
              <a:tr h="138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  Otros sectores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32,682,402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20,000,000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--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</a:tr>
              <a:tr h="138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Industria papelera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22,075,200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>
                          <a:effectLst/>
                        </a:rPr>
                        <a:t>10,000,000</a:t>
                      </a:r>
                      <a:endParaRPr lang="es-MX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>
                          <a:effectLst/>
                        </a:rPr>
                        <a:t>--</a:t>
                      </a:r>
                      <a:endParaRPr lang="es-MX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52" marR="493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094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664"/>
            <a:ext cx="675249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9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Los problemas del agua en </a:t>
            </a:r>
            <a:r>
              <a:rPr lang="es-MX" dirty="0" smtClean="0"/>
              <a:t>la ciudad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/>
              <a:t>La sobreexplotación de acuíferos  </a:t>
            </a:r>
            <a:r>
              <a:rPr lang="es-MX" dirty="0" smtClean="0"/>
              <a:t>y subsidencia (fallas y hundimientos)</a:t>
            </a:r>
          </a:p>
          <a:p>
            <a:r>
              <a:rPr lang="es-MX" dirty="0" smtClean="0"/>
              <a:t>El </a:t>
            </a:r>
            <a:r>
              <a:rPr lang="es-MX" dirty="0" smtClean="0"/>
              <a:t>aumento de la demanda de agua por crecimiento demográfico y económico (industria, servicios)</a:t>
            </a:r>
          </a:p>
          <a:p>
            <a:r>
              <a:rPr lang="es-MX" dirty="0" smtClean="0"/>
              <a:t>Deterioro ecosistemas forestales y </a:t>
            </a:r>
            <a:r>
              <a:rPr lang="es-MX" dirty="0" err="1" smtClean="0"/>
              <a:t>riparios</a:t>
            </a:r>
            <a:endParaRPr lang="es-MX" dirty="0" smtClean="0"/>
          </a:p>
          <a:p>
            <a:r>
              <a:rPr lang="es-MX" dirty="0" smtClean="0"/>
              <a:t>La </a:t>
            </a:r>
            <a:r>
              <a:rPr lang="es-MX" dirty="0" smtClean="0"/>
              <a:t>deficiente dotación de servicios de agua potable y </a:t>
            </a:r>
            <a:r>
              <a:rPr lang="es-MX" dirty="0" smtClean="0"/>
              <a:t>saneamiento, sobre todo colonias pobres que </a:t>
            </a:r>
            <a:r>
              <a:rPr lang="es-MX" dirty="0" err="1" smtClean="0"/>
              <a:t>acentua</a:t>
            </a:r>
            <a:r>
              <a:rPr lang="es-MX" dirty="0" smtClean="0"/>
              <a:t> segregación</a:t>
            </a:r>
            <a:endParaRPr lang="es-MX" dirty="0" smtClean="0"/>
          </a:p>
          <a:p>
            <a:r>
              <a:rPr lang="es-MX" dirty="0" smtClean="0"/>
              <a:t>El acceso diferencial del agua en </a:t>
            </a:r>
            <a:r>
              <a:rPr lang="es-MX" dirty="0" smtClean="0"/>
              <a:t>la ciudad y formas de gestión: subsidio  a los ricos</a:t>
            </a:r>
            <a:endParaRPr lang="es-MX" dirty="0" smtClean="0"/>
          </a:p>
          <a:p>
            <a:r>
              <a:rPr lang="es-MX" dirty="0" smtClean="0"/>
              <a:t>Los problemas de calidad del agua y contaminación</a:t>
            </a:r>
          </a:p>
          <a:p>
            <a:r>
              <a:rPr lang="es-MX" dirty="0" smtClean="0"/>
              <a:t>El manejo inadecuado de las descargas de agua y falta de saneamiento</a:t>
            </a:r>
          </a:p>
          <a:p>
            <a:r>
              <a:rPr lang="es-MX" dirty="0" smtClean="0"/>
              <a:t>Las diferentes formas de gestión del agua: pública, privada, social</a:t>
            </a:r>
          </a:p>
          <a:p>
            <a:r>
              <a:rPr lang="es-MX" dirty="0" smtClean="0"/>
              <a:t>Los conflictos por el agua dentro y fuera de la ciudad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63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0072" y="836712"/>
            <a:ext cx="3466728" cy="58092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Contaminación del agua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672"/>
            <a:ext cx="4104628" cy="273855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28" y="3356992"/>
            <a:ext cx="4455171" cy="29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89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Kimberly Clark: la industria consentida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3360"/>
            <a:ext cx="3672408" cy="244731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861048"/>
            <a:ext cx="4669557" cy="26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71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3"/>
          <p:cNvGrpSpPr>
            <a:grpSpLocks noChangeAspect="1"/>
          </p:cNvGrpSpPr>
          <p:nvPr/>
        </p:nvGrpSpPr>
        <p:grpSpPr bwMode="auto">
          <a:xfrm>
            <a:off x="827584" y="837237"/>
            <a:ext cx="7992565" cy="6120898"/>
            <a:chOff x="1697" y="3298"/>
            <a:chExt cx="7200" cy="5554"/>
          </a:xfrm>
        </p:grpSpPr>
        <p:sp>
          <p:nvSpPr>
            <p:cNvPr id="7171" name="AutoShape 24"/>
            <p:cNvSpPr>
              <a:spLocks noChangeAspect="1" noChangeArrowheads="1"/>
            </p:cNvSpPr>
            <p:nvPr/>
          </p:nvSpPr>
          <p:spPr bwMode="auto">
            <a:xfrm>
              <a:off x="1697" y="3298"/>
              <a:ext cx="7200" cy="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7172" name="Oval 25"/>
            <p:cNvSpPr>
              <a:spLocks noChangeArrowheads="1"/>
            </p:cNvSpPr>
            <p:nvPr/>
          </p:nvSpPr>
          <p:spPr bwMode="auto">
            <a:xfrm>
              <a:off x="1850" y="4224"/>
              <a:ext cx="1992" cy="169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7173" name="AutoShape 26"/>
            <p:cNvSpPr>
              <a:spLocks noChangeArrowheads="1"/>
            </p:cNvSpPr>
            <p:nvPr/>
          </p:nvSpPr>
          <p:spPr bwMode="auto">
            <a:xfrm>
              <a:off x="4608" y="4687"/>
              <a:ext cx="1379" cy="768"/>
            </a:xfrm>
            <a:prstGeom prst="rightArrow">
              <a:avLst>
                <a:gd name="adj1" fmla="val 50000"/>
                <a:gd name="adj2" fmla="val 44889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7174" name="Oval 27"/>
            <p:cNvSpPr>
              <a:spLocks noChangeArrowheads="1"/>
            </p:cNvSpPr>
            <p:nvPr/>
          </p:nvSpPr>
          <p:spPr bwMode="auto">
            <a:xfrm>
              <a:off x="5986" y="4069"/>
              <a:ext cx="2144" cy="15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7175" name="Text Box 28"/>
            <p:cNvSpPr txBox="1">
              <a:spLocks noChangeArrowheads="1"/>
            </p:cNvSpPr>
            <p:nvPr/>
          </p:nvSpPr>
          <p:spPr bwMode="auto">
            <a:xfrm>
              <a:off x="2157" y="4687"/>
              <a:ext cx="1224" cy="9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400" b="1">
                  <a:latin typeface="Times New Roman" pitchFamily="18" charset="0"/>
                </a:rPr>
                <a:t>Problemática  del agua: escasez y contaminación</a:t>
              </a:r>
              <a:endParaRPr lang="es-ES" altLang="es-MX" sz="1400"/>
            </a:p>
          </p:txBody>
        </p:sp>
        <p:sp>
          <p:nvSpPr>
            <p:cNvPr id="7176" name="Text Box 29"/>
            <p:cNvSpPr txBox="1">
              <a:spLocks noChangeArrowheads="1"/>
            </p:cNvSpPr>
            <p:nvPr/>
          </p:nvSpPr>
          <p:spPr bwMode="auto">
            <a:xfrm>
              <a:off x="6446" y="4532"/>
              <a:ext cx="1225" cy="7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400" b="1">
                  <a:latin typeface="Times New Roman" pitchFamily="18" charset="0"/>
                </a:rPr>
                <a:t>Crisis del agua: biofísica y sociopolítica</a:t>
              </a:r>
              <a:endParaRPr lang="es-ES" altLang="es-MX" sz="1400"/>
            </a:p>
          </p:txBody>
        </p:sp>
        <p:sp>
          <p:nvSpPr>
            <p:cNvPr id="7177" name="Text Box 30"/>
            <p:cNvSpPr txBox="1">
              <a:spLocks noChangeArrowheads="1"/>
            </p:cNvSpPr>
            <p:nvPr/>
          </p:nvSpPr>
          <p:spPr bwMode="auto">
            <a:xfrm>
              <a:off x="2616" y="3452"/>
              <a:ext cx="1381" cy="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400" b="1">
                  <a:latin typeface="Times New Roman" pitchFamily="18" charset="0"/>
                </a:rPr>
                <a:t>Cambio climático</a:t>
              </a:r>
              <a:endParaRPr lang="es-ES" altLang="es-MX" sz="1400"/>
            </a:p>
          </p:txBody>
        </p:sp>
        <p:sp>
          <p:nvSpPr>
            <p:cNvPr id="7178" name="AutoShape 31"/>
            <p:cNvSpPr>
              <a:spLocks noChangeArrowheads="1"/>
            </p:cNvSpPr>
            <p:nvPr/>
          </p:nvSpPr>
          <p:spPr bwMode="auto">
            <a:xfrm>
              <a:off x="6906" y="5767"/>
              <a:ext cx="651" cy="1079"/>
            </a:xfrm>
            <a:prstGeom prst="downArrow">
              <a:avLst>
                <a:gd name="adj1" fmla="val 50000"/>
                <a:gd name="adj2" fmla="val 41436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auto">
            <a:xfrm>
              <a:off x="4301" y="4532"/>
              <a:ext cx="1228" cy="3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400" b="1">
                  <a:latin typeface="Times New Roman" pitchFamily="18" charset="0"/>
                </a:rPr>
                <a:t>Urbanización</a:t>
              </a:r>
              <a:endParaRPr lang="es-ES" altLang="es-MX" sz="1400"/>
            </a:p>
          </p:txBody>
        </p:sp>
        <p:sp>
          <p:nvSpPr>
            <p:cNvPr id="7180" name="AutoShape 33"/>
            <p:cNvSpPr>
              <a:spLocks noChangeArrowheads="1"/>
            </p:cNvSpPr>
            <p:nvPr/>
          </p:nvSpPr>
          <p:spPr bwMode="auto">
            <a:xfrm>
              <a:off x="3688" y="3452"/>
              <a:ext cx="2703" cy="926"/>
            </a:xfrm>
            <a:prstGeom prst="curvedDownArrow">
              <a:avLst>
                <a:gd name="adj1" fmla="val 58380"/>
                <a:gd name="adj2" fmla="val 116760"/>
                <a:gd name="adj3" fmla="val 33333"/>
              </a:avLst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7181" name="AutoShape 34"/>
            <p:cNvSpPr>
              <a:spLocks noChangeArrowheads="1"/>
            </p:cNvSpPr>
            <p:nvPr/>
          </p:nvSpPr>
          <p:spPr bwMode="auto">
            <a:xfrm>
              <a:off x="3842" y="5612"/>
              <a:ext cx="2604" cy="1234"/>
            </a:xfrm>
            <a:prstGeom prst="curvedUpArrow">
              <a:avLst>
                <a:gd name="adj1" fmla="val 42204"/>
                <a:gd name="adj2" fmla="val 84408"/>
                <a:gd name="adj3" fmla="val 33333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auto">
            <a:xfrm>
              <a:off x="2616" y="6846"/>
              <a:ext cx="1838" cy="3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400" b="1">
                  <a:latin typeface="Times New Roman" pitchFamily="18" charset="0"/>
                </a:rPr>
                <a:t>Globalización económica</a:t>
              </a:r>
              <a:endParaRPr lang="es-ES" altLang="es-MX" sz="1400"/>
            </a:p>
          </p:txBody>
        </p:sp>
        <p:sp>
          <p:nvSpPr>
            <p:cNvPr id="7183" name="Oval 36"/>
            <p:cNvSpPr>
              <a:spLocks noChangeArrowheads="1"/>
            </p:cNvSpPr>
            <p:nvPr/>
          </p:nvSpPr>
          <p:spPr bwMode="auto">
            <a:xfrm>
              <a:off x="6140" y="7001"/>
              <a:ext cx="2451" cy="169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MX" sz="1800"/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auto">
            <a:xfrm>
              <a:off x="7518" y="6075"/>
              <a:ext cx="1228" cy="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400" b="1">
                  <a:latin typeface="Times New Roman" pitchFamily="18" charset="0"/>
                </a:rPr>
                <a:t>Resiliencia 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400" b="1">
                  <a:latin typeface="Times New Roman" pitchFamily="18" charset="0"/>
                </a:rPr>
                <a:t>Vulnerabilidad</a:t>
              </a:r>
              <a:endParaRPr lang="es-ES" altLang="es-MX" sz="1400"/>
            </a:p>
          </p:txBody>
        </p:sp>
        <p:sp>
          <p:nvSpPr>
            <p:cNvPr id="7185" name="Text Box 38"/>
            <p:cNvSpPr txBox="1">
              <a:spLocks noChangeArrowheads="1"/>
            </p:cNvSpPr>
            <p:nvPr/>
          </p:nvSpPr>
          <p:spPr bwMode="auto">
            <a:xfrm>
              <a:off x="6446" y="7309"/>
              <a:ext cx="1685" cy="10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600" b="1">
                  <a:latin typeface="Times New Roman" pitchFamily="18" charset="0"/>
                </a:rPr>
                <a:t>Pérdida de la seguridad hídrica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MX" altLang="es-MX" sz="1600" b="1">
                <a:latin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600" b="1">
                  <a:latin typeface="Times New Roman" pitchFamily="18" charset="0"/>
                </a:rPr>
                <a:t>Conflictividad socioambiental </a:t>
              </a:r>
              <a:endParaRPr lang="es-ES" altLang="es-MX" sz="1600"/>
            </a:p>
          </p:txBody>
        </p:sp>
        <p:sp>
          <p:nvSpPr>
            <p:cNvPr id="7186" name="Text Box 39"/>
            <p:cNvSpPr txBox="1">
              <a:spLocks noChangeArrowheads="1"/>
            </p:cNvSpPr>
            <p:nvPr/>
          </p:nvSpPr>
          <p:spPr bwMode="auto">
            <a:xfrm>
              <a:off x="1850" y="3915"/>
              <a:ext cx="766" cy="3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400" b="1" i="1">
                  <a:latin typeface="Times New Roman" pitchFamily="18" charset="0"/>
                </a:rPr>
                <a:t>Estado 1</a:t>
              </a:r>
              <a:endParaRPr lang="es-ES" altLang="es-MX" sz="1400"/>
            </a:p>
          </p:txBody>
        </p:sp>
        <p:sp>
          <p:nvSpPr>
            <p:cNvPr id="7187" name="Text Box 40"/>
            <p:cNvSpPr txBox="1">
              <a:spLocks noChangeArrowheads="1"/>
            </p:cNvSpPr>
            <p:nvPr/>
          </p:nvSpPr>
          <p:spPr bwMode="auto">
            <a:xfrm>
              <a:off x="5374" y="7309"/>
              <a:ext cx="766" cy="3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MX" altLang="es-MX" sz="1400" b="1" i="1">
                  <a:latin typeface="Times New Roman" pitchFamily="18" charset="0"/>
                </a:rPr>
                <a:t>Estado 2</a:t>
              </a:r>
              <a:endParaRPr lang="es-ES" altLang="es-MX" sz="1400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3037750" y="260648"/>
            <a:ext cx="2776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Agua y cambio global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42521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Los cambios globales: el agua y cambio climático</a:t>
            </a:r>
            <a:endParaRPr lang="es-MX" dirty="0"/>
          </a:p>
        </p:txBody>
      </p:sp>
      <p:pic>
        <p:nvPicPr>
          <p:cNvPr id="4" name="Picture 6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769072" cy="271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5085184"/>
            <a:ext cx="4182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Cambios en el patrón de precipitación y presencia de eventos extremos (sequías, huracanes, inundaciones)</a:t>
            </a:r>
          </a:p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220072" y="1975914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MX" dirty="0" smtClean="0"/>
              <a:t>De acuerdo a los científicos que han analizado este fenómeno, cada vez tendremos climas más extremosos y fenómenos climáticos más intensos. En general, los veranos serán más cálidos y los patrones de las lluvias se modificarán, dando lugar a lluvias más intensas en algunas partes y lluvias menos frecuentes en otras, aumentando así las sequías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5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2555776" y="249754"/>
            <a:ext cx="46805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b="1" dirty="0" smtClean="0"/>
              <a:t>Stress hídrico en el mundo</a:t>
            </a:r>
            <a:endParaRPr lang="es-ES" altLang="es-MX" sz="18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67942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mtClean="0"/>
              <a:t>Impactos del cambio climático</a:t>
            </a:r>
            <a:endParaRPr lang="es-ES" altLang="es-MX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800" b="1" smtClean="0"/>
              <a:t>Población:</a:t>
            </a:r>
            <a:r>
              <a:rPr lang="es-MX" altLang="es-MX" sz="2800" smtClean="0"/>
              <a:t> salud, alimento, uso de agua, pérdidas económicas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b="1" smtClean="0"/>
              <a:t>Agua dulce</a:t>
            </a:r>
            <a:r>
              <a:rPr lang="es-MX" altLang="es-MX" sz="2800" smtClean="0"/>
              <a:t>: clima extremadamente húmedo o extremadamente seco, sequías, inundaciones, pérdida de glaciares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b="1" smtClean="0"/>
              <a:t>Oceános</a:t>
            </a:r>
            <a:r>
              <a:rPr lang="es-MX" altLang="es-MX" sz="2800" smtClean="0"/>
              <a:t>: elevación nivel del mar, derretimiento de los polos, cambios químicos en los oceanos (acidificación)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b="1" smtClean="0"/>
              <a:t>Ecosistemas</a:t>
            </a:r>
            <a:r>
              <a:rPr lang="es-MX" altLang="es-MX" sz="2800" smtClean="0"/>
              <a:t>: terrestres, ríos y lagos, mares</a:t>
            </a:r>
          </a:p>
          <a:p>
            <a:pPr eaLnBrk="1" hangingPunct="1">
              <a:lnSpc>
                <a:spcPct val="90000"/>
              </a:lnSpc>
            </a:pPr>
            <a:r>
              <a:rPr lang="es-MX" altLang="es-MX" sz="2800" b="1" smtClean="0"/>
              <a:t>Temperatura</a:t>
            </a:r>
            <a:r>
              <a:rPr lang="es-MX" altLang="es-MX" sz="2800" smtClean="0"/>
              <a:t>: aire, oceáno, agua, suelo</a:t>
            </a:r>
          </a:p>
          <a:p>
            <a:pPr eaLnBrk="1" hangingPunct="1">
              <a:lnSpc>
                <a:spcPct val="90000"/>
              </a:lnSpc>
            </a:pPr>
            <a:endParaRPr lang="es-ES" altLang="es-MX" sz="2800" smtClean="0"/>
          </a:p>
        </p:txBody>
      </p:sp>
    </p:spTree>
    <p:extLst>
      <p:ext uri="{BB962C8B-B14F-4D97-AF65-F5344CB8AC3E}">
        <p14:creationId xmlns:p14="http://schemas.microsoft.com/office/powerpoint/2010/main" val="30558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El choque cultural en el manejo del agua: la época colonial</a:t>
            </a:r>
            <a:endParaRPr lang="es-MX" sz="2400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3712407" cy="244191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80" y="980728"/>
            <a:ext cx="3452259" cy="252028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69849"/>
            <a:ext cx="8090818" cy="3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 smtClean="0"/>
              <a:t>Los cambios globales: la globalización económica y su impacto recursos hídricos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Mercantilización de la naturaleza</a:t>
            </a:r>
          </a:p>
          <a:p>
            <a:r>
              <a:rPr lang="es-MX" dirty="0" err="1" smtClean="0"/>
              <a:t>Neoliberalización</a:t>
            </a:r>
            <a:r>
              <a:rPr lang="es-MX" dirty="0" smtClean="0"/>
              <a:t> del agua</a:t>
            </a:r>
          </a:p>
          <a:p>
            <a:r>
              <a:rPr lang="es-MX" dirty="0" smtClean="0"/>
              <a:t>Conflictos por la privatización del agua</a:t>
            </a:r>
          </a:p>
          <a:p>
            <a:r>
              <a:rPr lang="es-MX" dirty="0" smtClean="0"/>
              <a:t>Agua como bien común vs mercancía</a:t>
            </a:r>
          </a:p>
          <a:p>
            <a:r>
              <a:rPr lang="es-MX" dirty="0" smtClean="0"/>
              <a:t>Agua como derecho humano al agua</a:t>
            </a:r>
          </a:p>
          <a:p>
            <a:r>
              <a:rPr lang="es-MX" dirty="0" smtClean="0"/>
              <a:t>Ejemplos: acuífero Guaraní y glaciares </a:t>
            </a:r>
            <a:r>
              <a:rPr lang="es-MX" dirty="0" err="1" smtClean="0"/>
              <a:t>patagonia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46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MX" sz="2400" b="1" smtClean="0"/>
              <a:t>Los conflictos socioambientales como una expresión de la crisis del agua y la pérdida de seguridad hídrica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altLang="es-MX" sz="2400" smtClean="0"/>
              <a:t>En términos generales, el conflicto por el agua lo definiremos como aquellas tensiones que surgen entre dos o más actores sociales: a) por el control de un recurso escaso; b) por su acceso y distribución desigual; c) por el cambio de valores y percepciones sobre su escasez; y d) por la incompatibilidad de intereses ante la ausencia o cambios en la política del agua y sus formas de gestión. </a:t>
            </a:r>
          </a:p>
          <a:p>
            <a:pPr>
              <a:lnSpc>
                <a:spcPct val="90000"/>
              </a:lnSpc>
            </a:pPr>
            <a:r>
              <a:rPr lang="es-ES" altLang="es-MX" sz="2400" smtClean="0"/>
              <a:t>Además, el conflicto expresa las contradicciones del modelo de desarrollo: producción, distribución y consumo, así como la imposición de proyectos (turismo, urbanización, vialidades, presas, obras hidráulicas) que acentúan las desigualdades sociales. </a:t>
            </a:r>
          </a:p>
        </p:txBody>
      </p:sp>
    </p:spTree>
    <p:extLst>
      <p:ext uri="{BB962C8B-B14F-4D97-AF65-F5344CB8AC3E}">
        <p14:creationId xmlns:p14="http://schemas.microsoft.com/office/powerpoint/2010/main" val="5776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pic>
        <p:nvPicPr>
          <p:cNvPr id="28675" name="Picture 3" descr="NO%20A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45978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4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GRACIAS</a:t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pavila@cieco.unam.mx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01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12776"/>
            <a:ext cx="5328592" cy="4065439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7200" y="116632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/>
              <a:t>La fundación de Morelia en el Valle de </a:t>
            </a:r>
            <a:r>
              <a:rPr lang="es-MX" sz="2400" b="1" dirty="0" err="1" smtClean="0"/>
              <a:t>Guayangareo</a:t>
            </a:r>
            <a:r>
              <a:rPr lang="es-MX" sz="2400" b="1" dirty="0" smtClean="0"/>
              <a:t>  S. XVI</a:t>
            </a:r>
          </a:p>
          <a:p>
            <a:r>
              <a:rPr lang="es-MX" sz="2400" b="1" dirty="0" smtClean="0"/>
              <a:t>Entre dos ríos Grande y Chiquito y Ciénegas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52761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116632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61048"/>
            <a:ext cx="4505128" cy="28275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05" y="548680"/>
            <a:ext cx="6267990" cy="319350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411760" y="147990"/>
            <a:ext cx="477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Las obras hidráulicas y la cuenca del río Chiquito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79710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79712" y="260648"/>
            <a:ext cx="490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Desecación de Ciénegas y urbanización en siglo XX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9980"/>
            <a:ext cx="7387291" cy="322513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647" y="3855110"/>
            <a:ext cx="4697317" cy="29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22114"/>
          </a:xfrm>
        </p:spPr>
        <p:txBody>
          <a:bodyPr>
            <a:noAutofit/>
          </a:bodyPr>
          <a:lstStyle/>
          <a:p>
            <a:r>
              <a:rPr lang="es-MX" sz="3200" b="1" dirty="0" smtClean="0"/>
              <a:t>La cuestión sanitaria y el manejo del agua:</a:t>
            </a:r>
            <a:br>
              <a:rPr lang="es-MX" sz="3200" b="1" dirty="0" smtClean="0"/>
            </a:br>
            <a:r>
              <a:rPr lang="es-MX" sz="3200" b="1" dirty="0" smtClean="0"/>
              <a:t> siglos XIX y XX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La desecación de </a:t>
            </a:r>
            <a:r>
              <a:rPr lang="es-MX" dirty="0" err="1" smtClean="0"/>
              <a:t>ciénegas</a:t>
            </a:r>
            <a:r>
              <a:rPr lang="es-MX" dirty="0" smtClean="0"/>
              <a:t> por el riesgo de epidemias</a:t>
            </a:r>
          </a:p>
          <a:p>
            <a:r>
              <a:rPr lang="es-MX" dirty="0" smtClean="0"/>
              <a:t>Fuentes públicas de agua a las redes de tomas domiciliarias</a:t>
            </a:r>
          </a:p>
          <a:p>
            <a:r>
              <a:rPr lang="es-MX" dirty="0" smtClean="0"/>
              <a:t>La </a:t>
            </a:r>
            <a:r>
              <a:rPr lang="es-MX" dirty="0" err="1" smtClean="0"/>
              <a:t>potabililización</a:t>
            </a:r>
            <a:r>
              <a:rPr lang="es-MX" dirty="0" smtClean="0"/>
              <a:t> del agua y la salud pública</a:t>
            </a:r>
          </a:p>
          <a:p>
            <a:r>
              <a:rPr lang="es-MX" dirty="0" smtClean="0"/>
              <a:t>La introducción de dispositivos sanitarios para desechos humanos: el baño inglés</a:t>
            </a:r>
          </a:p>
          <a:p>
            <a:r>
              <a:rPr lang="es-MX" dirty="0" smtClean="0"/>
              <a:t>Las obras de drenaje urbano y el desalojo hacia los ríos y cuerpos de agua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07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9" y="188640"/>
            <a:ext cx="4966427" cy="41500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3881205" cy="62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0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/>
              <a:t>La visión </a:t>
            </a:r>
            <a:r>
              <a:rPr lang="es-MX" sz="2800" b="1" dirty="0" err="1" smtClean="0"/>
              <a:t>ecosistémica</a:t>
            </a:r>
            <a:r>
              <a:rPr lang="es-MX" sz="2800" b="1" dirty="0" smtClean="0"/>
              <a:t> de la ciudad: el agua y el metabolismo urbano</a:t>
            </a:r>
            <a:endParaRPr lang="es-MX" sz="2800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8668"/>
            <a:ext cx="4752528" cy="3468524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4333981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899</Words>
  <Application>Microsoft Office PowerPoint</Application>
  <PresentationFormat>Presentación en pantalla (4:3)</PresentationFormat>
  <Paragraphs>111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Arial Narrow</vt:lpstr>
      <vt:lpstr>Calibri</vt:lpstr>
      <vt:lpstr>Times New Roman</vt:lpstr>
      <vt:lpstr>Tema de Office</vt:lpstr>
      <vt:lpstr>Crisis del agua en Morelia</vt:lpstr>
      <vt:lpstr>La visión histórica:  El agua como elemento clave en el patrón de asentamiento y desarrollo civilizatorio</vt:lpstr>
      <vt:lpstr>El choque cultural en el manejo del agua: la época colonial</vt:lpstr>
      <vt:lpstr>Presentación de PowerPoint</vt:lpstr>
      <vt:lpstr>Presentación de PowerPoint</vt:lpstr>
      <vt:lpstr>Presentación de PowerPoint</vt:lpstr>
      <vt:lpstr>La cuestión sanitaria y el manejo del agua:  siglos XIX y XX</vt:lpstr>
      <vt:lpstr>Presentación de PowerPoint</vt:lpstr>
      <vt:lpstr>La visión ecosistémica de la ciudad: el agua y el metabolismo urbano</vt:lpstr>
      <vt:lpstr>El sustrato natural de las ciudades: los ecosistemas</vt:lpstr>
      <vt:lpstr>Urbanización con altos costos ecológicos y sociales</vt:lpstr>
      <vt:lpstr>Presentación de PowerPoint</vt:lpstr>
      <vt:lpstr>La ciudad y su región</vt:lpstr>
      <vt:lpstr>El campo como proveedor de recursos naturales, alimentos, materias primas y mano de obra barata </vt:lpstr>
      <vt:lpstr>La visión tecnológica: el aprovechamiento agua superficial y subterranea</vt:lpstr>
      <vt:lpstr>La ciudad como mercancía en el capitalismo</vt:lpstr>
      <vt:lpstr>Presentación de PowerPoint</vt:lpstr>
      <vt:lpstr>Conurbación y metropolización FORZADA: el agua una gestión difícil</vt:lpstr>
      <vt:lpstr>Pobreza y asentamientos populares</vt:lpstr>
      <vt:lpstr>Presentación de PowerPoint</vt:lpstr>
      <vt:lpstr>Presentación de PowerPoint</vt:lpstr>
      <vt:lpstr>Presentación de PowerPoint</vt:lpstr>
      <vt:lpstr>Los problemas del agua en la ciudad</vt:lpstr>
      <vt:lpstr>Contaminación del agua</vt:lpstr>
      <vt:lpstr>Kimberly Clark: la industria consentida</vt:lpstr>
      <vt:lpstr>Presentación de PowerPoint</vt:lpstr>
      <vt:lpstr>Los cambios globales: el agua y cambio climático</vt:lpstr>
      <vt:lpstr>Presentación de PowerPoint</vt:lpstr>
      <vt:lpstr>Impactos del cambio climático</vt:lpstr>
      <vt:lpstr>Los cambios globales: la globalización económica y su impacto recursos hídricos</vt:lpstr>
      <vt:lpstr>Los conflictos socioambientales como una expresión de la crisis del agua y la pérdida de seguridad hídrica</vt:lpstr>
      <vt:lpstr>Presentación de PowerPoint</vt:lpstr>
      <vt:lpstr>       GRACIAS  pavila@cieco.unam.mx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Agua y ciudad</dc:title>
  <dc:creator>patricia avila</dc:creator>
  <cp:lastModifiedBy>Dell</cp:lastModifiedBy>
  <cp:revision>36</cp:revision>
  <dcterms:created xsi:type="dcterms:W3CDTF">2016-09-29T10:47:16Z</dcterms:created>
  <dcterms:modified xsi:type="dcterms:W3CDTF">2018-07-27T19:51:38Z</dcterms:modified>
</cp:coreProperties>
</file>