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65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40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23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7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494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07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760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578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414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98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98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591F4-1B6F-4CCA-9968-05239F8DA2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22/08/2018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C2797-0359-4154-B074-5FCEAE71B58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175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Conector recto de flecha 76"/>
          <p:cNvCxnSpPr>
            <a:stCxn id="79" idx="3"/>
          </p:cNvCxnSpPr>
          <p:nvPr/>
        </p:nvCxnSpPr>
        <p:spPr>
          <a:xfrm flipH="1">
            <a:off x="1746547" y="1320137"/>
            <a:ext cx="7959470" cy="2242158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6"/>
          <p:cNvSpPr/>
          <p:nvPr/>
        </p:nvSpPr>
        <p:spPr>
          <a:xfrm>
            <a:off x="3048000" y="-2572643"/>
            <a:ext cx="6096000" cy="1200328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endParaRPr lang="es-MX" dirty="0">
              <a:solidFill>
                <a:prstClr val="black"/>
              </a:solidFill>
            </a:endParaRPr>
          </a:p>
          <a:p>
            <a:r>
              <a:rPr lang="es-MX" dirty="0">
                <a:solidFill>
                  <a:prstClr val="black"/>
                </a:solidFill>
              </a:rPr>
              <a:t> </a:t>
            </a:r>
          </a:p>
          <a:p>
            <a:endParaRPr lang="es-MX" dirty="0">
              <a:solidFill>
                <a:prstClr val="black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-151155" y="-167323"/>
            <a:ext cx="12380009" cy="7762875"/>
          </a:xfrm>
          <a:prstGeom prst="ellipse">
            <a:avLst/>
          </a:prstGeom>
          <a:solidFill>
            <a:srgbClr val="5B9BD5">
              <a:alpha val="46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>
                <a:solidFill>
                  <a:srgbClr val="333F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0" name="Elipse 9"/>
          <p:cNvSpPr/>
          <p:nvPr/>
        </p:nvSpPr>
        <p:spPr>
          <a:xfrm>
            <a:off x="1230686" y="361518"/>
            <a:ext cx="2887051" cy="2747061"/>
          </a:xfrm>
          <a:prstGeom prst="ellipse">
            <a:avLst/>
          </a:prstGeom>
          <a:solidFill>
            <a:schemeClr val="accent1"/>
          </a:solidFill>
          <a:ln w="317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1400" b="1" dirty="0">
                <a:solidFill>
                  <a:srgbClr val="333F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Coordinación </a:t>
            </a:r>
            <a:endParaRPr lang="es-MX" sz="1400" b="1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s-MX" sz="1400" b="1" dirty="0">
                <a:solidFill>
                  <a:srgbClr val="333F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por Alcaldía</a:t>
            </a:r>
            <a:endParaRPr lang="es-MX" sz="1400" b="1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1" name="Elipse 10"/>
          <p:cNvSpPr/>
          <p:nvPr/>
        </p:nvSpPr>
        <p:spPr>
          <a:xfrm>
            <a:off x="4152807" y="209495"/>
            <a:ext cx="3152775" cy="2895600"/>
          </a:xfrm>
          <a:prstGeom prst="ellipse">
            <a:avLst/>
          </a:prstGeom>
          <a:solidFill>
            <a:srgbClr val="5B9BD5"/>
          </a:solidFill>
          <a:ln w="31750" cap="flat" cmpd="sng" algn="ctr">
            <a:solidFill>
              <a:schemeClr val="bg2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333F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s-MX" sz="1400" b="1" dirty="0">
                <a:solidFill>
                  <a:srgbClr val="333F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Coordinación </a:t>
            </a:r>
            <a:endParaRPr lang="es-MX" sz="1400" b="1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s-MX" sz="1400" b="1" dirty="0">
                <a:solidFill>
                  <a:srgbClr val="333F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por Alcaldía</a:t>
            </a:r>
            <a:endParaRPr lang="es-MX" sz="1400" b="1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cxnSp>
        <p:nvCxnSpPr>
          <p:cNvPr id="26" name="Conector recto de flecha 25"/>
          <p:cNvCxnSpPr/>
          <p:nvPr/>
        </p:nvCxnSpPr>
        <p:spPr>
          <a:xfrm flipH="1">
            <a:off x="4070098" y="1045462"/>
            <a:ext cx="2171700" cy="2428875"/>
          </a:xfrm>
          <a:prstGeom prst="straightConnector1">
            <a:avLst/>
          </a:prstGeom>
          <a:ln w="254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/>
          <p:nvPr/>
        </p:nvCxnSpPr>
        <p:spPr>
          <a:xfrm>
            <a:off x="2266316" y="904875"/>
            <a:ext cx="1739918" cy="2501459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/>
          <p:nvPr/>
        </p:nvCxnSpPr>
        <p:spPr>
          <a:xfrm flipH="1">
            <a:off x="1714849" y="1657295"/>
            <a:ext cx="1561751" cy="1930338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/>
          <p:nvPr/>
        </p:nvCxnSpPr>
        <p:spPr>
          <a:xfrm flipH="1">
            <a:off x="2324100" y="1437640"/>
            <a:ext cx="1485900" cy="2276475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/>
          <p:nvPr/>
        </p:nvCxnSpPr>
        <p:spPr>
          <a:xfrm flipH="1">
            <a:off x="3164628" y="743181"/>
            <a:ext cx="1695450" cy="2665095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/>
          <p:nvPr/>
        </p:nvCxnSpPr>
        <p:spPr>
          <a:xfrm flipH="1">
            <a:off x="1181100" y="931162"/>
            <a:ext cx="1801810" cy="2621663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/>
          <p:cNvCxnSpPr/>
          <p:nvPr/>
        </p:nvCxnSpPr>
        <p:spPr>
          <a:xfrm>
            <a:off x="5168820" y="466531"/>
            <a:ext cx="2837498" cy="2913129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/>
          <p:nvPr/>
        </p:nvCxnSpPr>
        <p:spPr>
          <a:xfrm flipH="1">
            <a:off x="4607150" y="652664"/>
            <a:ext cx="4267200" cy="2781300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Elipse 35"/>
          <p:cNvSpPr/>
          <p:nvPr/>
        </p:nvSpPr>
        <p:spPr>
          <a:xfrm>
            <a:off x="11805285" y="9705975"/>
            <a:ext cx="952500" cy="428625"/>
          </a:xfrm>
          <a:prstGeom prst="ellipse">
            <a:avLst/>
          </a:prstGeom>
          <a:solidFill>
            <a:srgbClr val="611003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90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MUP Cd</a:t>
            </a:r>
            <a:endParaRPr lang="es-MX" sz="110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Cuadro de texto 38"/>
          <p:cNvSpPr txBox="1"/>
          <p:nvPr/>
        </p:nvSpPr>
        <p:spPr>
          <a:xfrm>
            <a:off x="1658433" y="5607234"/>
            <a:ext cx="8313158" cy="16002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MX" sz="22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Asamblea General de la Contraloría</a:t>
            </a:r>
            <a:endParaRPr lang="es-MX" sz="1100" b="1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s-MX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Representatividad local, zonal, por alcaldía y por eje temático </a:t>
            </a:r>
          </a:p>
          <a:p>
            <a:pPr algn="ctr">
              <a:lnSpc>
                <a:spcPct val="107000"/>
              </a:lnSpc>
            </a:pPr>
            <a:r>
              <a:rPr lang="es-MX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para consensar casos, denuncias, informes y recomendaciones</a:t>
            </a:r>
            <a:endParaRPr lang="es-MX" sz="1100" b="1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4" name="Conector recto de flecha 43"/>
          <p:cNvCxnSpPr/>
          <p:nvPr/>
        </p:nvCxnSpPr>
        <p:spPr>
          <a:xfrm flipH="1">
            <a:off x="5596765" y="2910143"/>
            <a:ext cx="14423" cy="467123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/>
          <p:nvPr/>
        </p:nvCxnSpPr>
        <p:spPr>
          <a:xfrm>
            <a:off x="6988282" y="1998788"/>
            <a:ext cx="2368191" cy="1477782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/>
          <p:nvPr/>
        </p:nvCxnSpPr>
        <p:spPr>
          <a:xfrm flipH="1">
            <a:off x="8810356" y="2744086"/>
            <a:ext cx="964120" cy="828654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/>
          <p:cNvCxnSpPr/>
          <p:nvPr/>
        </p:nvCxnSpPr>
        <p:spPr>
          <a:xfrm flipH="1">
            <a:off x="4695825" y="2085975"/>
            <a:ext cx="2238375" cy="1562100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/>
          <p:nvPr/>
        </p:nvCxnSpPr>
        <p:spPr>
          <a:xfrm>
            <a:off x="5590540" y="2628900"/>
            <a:ext cx="3764835" cy="693108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/>
          <p:cNvCxnSpPr/>
          <p:nvPr/>
        </p:nvCxnSpPr>
        <p:spPr>
          <a:xfrm flipH="1">
            <a:off x="4667250" y="2825115"/>
            <a:ext cx="219075" cy="756285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5" name="Grupo 2054"/>
          <p:cNvGrpSpPr/>
          <p:nvPr/>
        </p:nvGrpSpPr>
        <p:grpSpPr>
          <a:xfrm>
            <a:off x="4278686" y="364238"/>
            <a:ext cx="2371090" cy="2619375"/>
            <a:chOff x="3590925" y="422023"/>
            <a:chExt cx="2371090" cy="2619375"/>
          </a:xfrm>
        </p:grpSpPr>
        <p:sp>
          <p:nvSpPr>
            <p:cNvPr id="13" name="Elipse 12"/>
            <p:cNvSpPr/>
            <p:nvPr/>
          </p:nvSpPr>
          <p:spPr>
            <a:xfrm>
              <a:off x="3952875" y="422023"/>
              <a:ext cx="990600" cy="552450"/>
            </a:xfrm>
            <a:prstGeom prst="ellipse">
              <a:avLst/>
            </a:prstGeom>
            <a:solidFill>
              <a:srgbClr val="1F472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900" b="1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Asamblea Ejidal</a:t>
              </a:r>
              <a:endParaRPr lang="es-MX" sz="110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Elipse 14"/>
            <p:cNvSpPr/>
            <p:nvPr/>
          </p:nvSpPr>
          <p:spPr>
            <a:xfrm>
              <a:off x="3655060" y="1843153"/>
              <a:ext cx="889635" cy="840105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900" b="1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Unión de Barrios y Colonias</a:t>
              </a:r>
              <a:endParaRPr lang="es-MX" sz="110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Elipse 15"/>
            <p:cNvSpPr/>
            <p:nvPr/>
          </p:nvSpPr>
          <p:spPr>
            <a:xfrm>
              <a:off x="5152390" y="498223"/>
              <a:ext cx="809625" cy="733425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800" b="1" dirty="0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Comité Defensa Colonia </a:t>
              </a:r>
              <a:endParaRPr lang="es-MX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Elipse 22"/>
            <p:cNvSpPr/>
            <p:nvPr/>
          </p:nvSpPr>
          <p:spPr>
            <a:xfrm>
              <a:off x="3590925" y="1126873"/>
              <a:ext cx="923925" cy="666750"/>
            </a:xfrm>
            <a:prstGeom prst="ellipse">
              <a:avLst/>
            </a:prstGeom>
            <a:solidFill>
              <a:srgbClr val="001C74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800" b="1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Patronato del Barrio </a:t>
              </a:r>
              <a:endParaRPr lang="es-MX" sz="110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Elipse 58"/>
            <p:cNvSpPr/>
            <p:nvPr/>
          </p:nvSpPr>
          <p:spPr>
            <a:xfrm>
              <a:off x="4514850" y="2317498"/>
              <a:ext cx="1152525" cy="723900"/>
            </a:xfrm>
            <a:prstGeom prst="ellipse">
              <a:avLst/>
            </a:prstGeom>
            <a:solidFill>
              <a:srgbClr val="33330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900" dirty="0" err="1">
                  <a:solidFill>
                    <a:prstClr val="white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Maestr@s</a:t>
              </a:r>
              <a:r>
                <a:rPr lang="es-MX" sz="900" dirty="0">
                  <a:solidFill>
                    <a:prstClr val="white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s-MX" sz="900" dirty="0" err="1">
                  <a:solidFill>
                    <a:prstClr val="white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democrá</a:t>
              </a:r>
              <a:r>
                <a:rPr lang="es-MX" sz="900" dirty="0">
                  <a:solidFill>
                    <a:prstClr val="white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-</a:t>
              </a:r>
              <a:endParaRPr lang="es-MX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</a:pPr>
              <a:r>
                <a:rPr lang="es-MX" sz="900" dirty="0" err="1">
                  <a:solidFill>
                    <a:prstClr val="white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tic@s</a:t>
              </a:r>
              <a:endParaRPr lang="es-MX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60" name="Conector recto de flecha 59"/>
          <p:cNvCxnSpPr>
            <a:stCxn id="23" idx="3"/>
          </p:cNvCxnSpPr>
          <p:nvPr/>
        </p:nvCxnSpPr>
        <p:spPr>
          <a:xfrm flipH="1">
            <a:off x="3237327" y="1638195"/>
            <a:ext cx="1176665" cy="1862914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/>
          <p:cNvCxnSpPr/>
          <p:nvPr/>
        </p:nvCxnSpPr>
        <p:spPr>
          <a:xfrm flipH="1">
            <a:off x="3600450" y="2371090"/>
            <a:ext cx="257175" cy="1343025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/>
          <p:cNvCxnSpPr/>
          <p:nvPr/>
        </p:nvCxnSpPr>
        <p:spPr>
          <a:xfrm flipH="1">
            <a:off x="2457450" y="2295525"/>
            <a:ext cx="1323975" cy="1162050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ángulo redondeado 62"/>
          <p:cNvSpPr/>
          <p:nvPr/>
        </p:nvSpPr>
        <p:spPr>
          <a:xfrm>
            <a:off x="511448" y="3257550"/>
            <a:ext cx="1648675" cy="1914525"/>
          </a:xfrm>
          <a:prstGeom prst="roundRect">
            <a:avLst/>
          </a:prstGeom>
          <a:solidFill>
            <a:schemeClr val="accent6">
              <a:lumMod val="50000"/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Gestión de cuencas y aguas subterráneas</a:t>
            </a:r>
          </a:p>
          <a:p>
            <a:pPr algn="ctr"/>
            <a:r>
              <a:rPr lang="es-MX" sz="1000" b="1" i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-- Asesores --</a:t>
            </a:r>
            <a:endParaRPr lang="es-MX" sz="1000" i="1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Rectángulo redondeado 63"/>
          <p:cNvSpPr/>
          <p:nvPr/>
        </p:nvSpPr>
        <p:spPr>
          <a:xfrm>
            <a:off x="2246075" y="3276600"/>
            <a:ext cx="1181524" cy="1865567"/>
          </a:xfrm>
          <a:prstGeom prst="roundRect">
            <a:avLst/>
          </a:prstGeom>
          <a:solidFill>
            <a:srgbClr val="122819">
              <a:alpha val="52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endParaRPr lang="es-MX" sz="1100" b="1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endParaRPr lang="es-MX" sz="1100" b="1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endParaRPr lang="es-MX" sz="1100" b="1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Pueblos originarios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&amp; Sistemas comunitarios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Rectángulo redondeado 64"/>
          <p:cNvSpPr/>
          <p:nvPr/>
        </p:nvSpPr>
        <p:spPr>
          <a:xfrm>
            <a:off x="3447840" y="3255651"/>
            <a:ext cx="1348014" cy="1872468"/>
          </a:xfrm>
          <a:prstGeom prst="roundRect">
            <a:avLst/>
          </a:prstGeom>
          <a:solidFill>
            <a:schemeClr val="bg2">
              <a:lumMod val="10000"/>
              <a:alpha val="64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Urbanización</a:t>
            </a:r>
          </a:p>
          <a:p>
            <a:r>
              <a:rPr lang="es-MX" sz="1000" b="1" i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-- Asesores --</a:t>
            </a:r>
            <a:endParaRPr lang="es-MX" sz="10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Rectángulo redondeado 65"/>
          <p:cNvSpPr/>
          <p:nvPr/>
        </p:nvSpPr>
        <p:spPr>
          <a:xfrm>
            <a:off x="4769482" y="3267076"/>
            <a:ext cx="1380207" cy="1836846"/>
          </a:xfrm>
          <a:prstGeom prst="roundRect">
            <a:avLst/>
          </a:prstGeom>
          <a:solidFill>
            <a:srgbClr val="611003">
              <a:alpha val="78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s-MX" sz="1100" b="1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s-MX" sz="1100" b="1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Acceso, Tarifas, Cortes</a:t>
            </a:r>
          </a:p>
          <a:p>
            <a:pPr algn="ctr"/>
            <a:r>
              <a:rPr lang="es-MX" sz="1050" b="1" i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-- Asesores --</a:t>
            </a:r>
            <a:endParaRPr lang="es-MX" sz="1050" i="1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Rectángulo redondeado 66"/>
          <p:cNvSpPr/>
          <p:nvPr/>
        </p:nvSpPr>
        <p:spPr>
          <a:xfrm>
            <a:off x="9144001" y="3236741"/>
            <a:ext cx="1599174" cy="1849609"/>
          </a:xfrm>
          <a:prstGeom prst="roundRect">
            <a:avLst/>
          </a:prstGeom>
          <a:solidFill>
            <a:srgbClr val="122819">
              <a:alpha val="56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000" b="1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MX" sz="10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Transparencia, Desprivatización, Democratización, </a:t>
            </a:r>
          </a:p>
          <a:p>
            <a:pPr algn="ctr"/>
            <a:r>
              <a:rPr lang="es-MX" sz="10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Anti-Corrupción </a:t>
            </a:r>
          </a:p>
          <a:p>
            <a:pPr algn="ctr"/>
            <a:r>
              <a:rPr lang="es-MX" sz="10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 Asesores --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Rectángulo redondeado 67"/>
          <p:cNvSpPr/>
          <p:nvPr/>
        </p:nvSpPr>
        <p:spPr>
          <a:xfrm>
            <a:off x="7580314" y="3276600"/>
            <a:ext cx="1519554" cy="1809750"/>
          </a:xfrm>
          <a:prstGeom prst="roundRect">
            <a:avLst/>
          </a:prstGeom>
          <a:solidFill>
            <a:srgbClr val="006600">
              <a:alpha val="78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000" b="1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0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Agua para producción agrícola y chinampera – Asesores --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0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000" b="1" dirty="0">
                <a:solidFill>
                  <a:srgbClr val="0066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" name="Rectángulo redondeado 68"/>
          <p:cNvSpPr/>
          <p:nvPr/>
        </p:nvSpPr>
        <p:spPr>
          <a:xfrm>
            <a:off x="6137912" y="3248466"/>
            <a:ext cx="1394617" cy="1855455"/>
          </a:xfrm>
          <a:prstGeom prst="roundRect">
            <a:avLst/>
          </a:prstGeom>
          <a:solidFill>
            <a:srgbClr val="2A5043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100" b="1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Calidad del agua</a:t>
            </a:r>
          </a:p>
          <a:p>
            <a:pPr algn="ctr"/>
            <a:r>
              <a:rPr lang="es-MX" sz="1100" b="1" i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-- Asesores  --</a:t>
            </a: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/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1" name="Conector recto de flecha 70"/>
          <p:cNvCxnSpPr/>
          <p:nvPr/>
        </p:nvCxnSpPr>
        <p:spPr>
          <a:xfrm>
            <a:off x="2160498" y="2021721"/>
            <a:ext cx="2991285" cy="1763645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6" name="Grupo 2055"/>
          <p:cNvGrpSpPr/>
          <p:nvPr/>
        </p:nvGrpSpPr>
        <p:grpSpPr>
          <a:xfrm>
            <a:off x="1152153" y="491812"/>
            <a:ext cx="2980344" cy="3040253"/>
            <a:chOff x="448478" y="437898"/>
            <a:chExt cx="2980344" cy="3040253"/>
          </a:xfrm>
        </p:grpSpPr>
        <p:sp>
          <p:nvSpPr>
            <p:cNvPr id="17" name="Elipse 16"/>
            <p:cNvSpPr/>
            <p:nvPr/>
          </p:nvSpPr>
          <p:spPr>
            <a:xfrm>
              <a:off x="1147096" y="2239157"/>
              <a:ext cx="962025" cy="81915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800" b="1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Vecin@s contra Mega-proyecto</a:t>
              </a:r>
              <a:endParaRPr lang="es-MX" sz="110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Elipse 18"/>
            <p:cNvSpPr/>
            <p:nvPr/>
          </p:nvSpPr>
          <p:spPr>
            <a:xfrm>
              <a:off x="2438222" y="1254004"/>
              <a:ext cx="990600" cy="666750"/>
            </a:xfrm>
            <a:prstGeom prst="ellipse">
              <a:avLst/>
            </a:prstGeom>
            <a:solidFill>
              <a:srgbClr val="1F472C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800" b="1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Guardianes del Bosque</a:t>
              </a:r>
              <a:endParaRPr lang="es-MX" sz="110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Elipse 19"/>
            <p:cNvSpPr/>
            <p:nvPr/>
          </p:nvSpPr>
          <p:spPr>
            <a:xfrm>
              <a:off x="2064386" y="437898"/>
              <a:ext cx="995045" cy="744855"/>
            </a:xfrm>
            <a:prstGeom prst="ellipse">
              <a:avLst/>
            </a:prstGeom>
            <a:solidFill>
              <a:srgbClr val="2A5043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900" b="1" dirty="0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Asamblea del Pueblo Originario</a:t>
              </a:r>
              <a:endParaRPr lang="es-MX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Elipse 20"/>
            <p:cNvSpPr/>
            <p:nvPr/>
          </p:nvSpPr>
          <p:spPr>
            <a:xfrm>
              <a:off x="814785" y="650388"/>
              <a:ext cx="1106170" cy="732155"/>
            </a:xfrm>
            <a:prstGeom prst="ellipse">
              <a:avLst/>
            </a:prstGeom>
            <a:solidFill>
              <a:srgbClr val="122819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900" b="1" dirty="0">
                  <a:solidFill>
                    <a:prstClr val="white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Pobladores contra el Pozo</a:t>
              </a:r>
              <a:endParaRPr lang="es-MX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Elipse 21"/>
            <p:cNvSpPr/>
            <p:nvPr/>
          </p:nvSpPr>
          <p:spPr>
            <a:xfrm>
              <a:off x="448478" y="1367619"/>
              <a:ext cx="995680" cy="1019175"/>
            </a:xfrm>
            <a:prstGeom prst="ellipse">
              <a:avLst/>
            </a:prstGeom>
            <a:solidFill>
              <a:srgbClr val="99000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900" b="1" dirty="0">
                  <a:solidFill>
                    <a:prstClr val="white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Usuarios de agua y energía. local</a:t>
              </a:r>
              <a:endParaRPr lang="es-MX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Conector recto de flecha 28"/>
            <p:cNvCxnSpPr/>
            <p:nvPr/>
          </p:nvCxnSpPr>
          <p:spPr>
            <a:xfrm flipH="1">
              <a:off x="759365" y="1393886"/>
              <a:ext cx="630105" cy="2084265"/>
            </a:xfrm>
            <a:prstGeom prst="straightConnector1">
              <a:avLst/>
            </a:prstGeom>
            <a:ln w="19050">
              <a:solidFill>
                <a:schemeClr val="tx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Elipse 71"/>
            <p:cNvSpPr/>
            <p:nvPr/>
          </p:nvSpPr>
          <p:spPr>
            <a:xfrm>
              <a:off x="2128184" y="1962810"/>
              <a:ext cx="1099185" cy="805815"/>
            </a:xfrm>
            <a:prstGeom prst="ellipse">
              <a:avLst/>
            </a:prstGeom>
            <a:solidFill>
              <a:srgbClr val="611003"/>
            </a:solidFill>
            <a:ln w="12700" cap="flat" cmpd="sng" algn="ctr">
              <a:solidFill>
                <a:srgbClr val="611003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900" b="1" dirty="0">
                  <a:solidFill>
                    <a:prstClr val="white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Padres de familia por el agua</a:t>
              </a:r>
              <a:endParaRPr lang="es-MX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3" name="Rectángulo redondeado 72"/>
          <p:cNvSpPr/>
          <p:nvPr/>
        </p:nvSpPr>
        <p:spPr>
          <a:xfrm>
            <a:off x="1638220" y="5214751"/>
            <a:ext cx="8277225" cy="333375"/>
          </a:xfrm>
          <a:prstGeom prst="roundRect">
            <a:avLst/>
          </a:prstGeom>
          <a:solidFill>
            <a:schemeClr val="tx1">
              <a:alpha val="76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Eje Ley Aguas y Defensoría Legal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6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>
              <a:solidFill>
                <a:prstClr val="black"/>
              </a:solidFill>
            </a:endParaRPr>
          </a:p>
        </p:txBody>
      </p:sp>
      <p:sp>
        <p:nvSpPr>
          <p:cNvPr id="2048" name="Rectangle 111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sz="1100">
              <a:solidFill>
                <a:prstClr val="black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>
                <a:solidFill>
                  <a:prstClr val="black"/>
                </a:solidFill>
                <a:latin typeface="Arial" panose="020B0604020202020204" pitchFamily="34" charset="0"/>
              </a:rPr>
              <a:t/>
            </a:r>
            <a:br>
              <a:rPr lang="es-MX">
                <a:solidFill>
                  <a:prstClr val="black"/>
                </a:solidFill>
                <a:latin typeface="Arial" panose="020B0604020202020204" pitchFamily="34" charset="0"/>
              </a:rPr>
            </a:br>
            <a:endParaRPr lang="es-MX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050" name="Rectangle 112"/>
          <p:cNvSpPr>
            <a:spLocks noChangeArrowheads="1"/>
          </p:cNvSpPr>
          <p:nvPr/>
        </p:nvSpPr>
        <p:spPr bwMode="auto">
          <a:xfrm>
            <a:off x="0" y="1485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2054" name="Grupo 2053"/>
          <p:cNvGrpSpPr/>
          <p:nvPr/>
        </p:nvGrpSpPr>
        <p:grpSpPr>
          <a:xfrm>
            <a:off x="7659925" y="284857"/>
            <a:ext cx="3262472" cy="2867025"/>
            <a:chOff x="6829425" y="217317"/>
            <a:chExt cx="3262472" cy="2867025"/>
          </a:xfrm>
        </p:grpSpPr>
        <p:sp>
          <p:nvSpPr>
            <p:cNvPr id="12" name="Elipse 11"/>
            <p:cNvSpPr/>
            <p:nvPr/>
          </p:nvSpPr>
          <p:spPr>
            <a:xfrm>
              <a:off x="6829425" y="217317"/>
              <a:ext cx="3152775" cy="2867025"/>
            </a:xfrm>
            <a:prstGeom prst="ellipse">
              <a:avLst/>
            </a:prstGeom>
            <a:solidFill>
              <a:srgbClr val="5B9BD5"/>
            </a:solidFill>
            <a:ln w="34925" cap="flat" cmpd="sng" algn="ctr">
              <a:solidFill>
                <a:schemeClr val="bg2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1400" b="1" dirty="0">
                  <a:solidFill>
                    <a:srgbClr val="333F5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Coordinación </a:t>
              </a:r>
              <a:endParaRPr lang="es-MX" sz="14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</a:pPr>
              <a:r>
                <a:rPr lang="es-MX" sz="1400" b="1" dirty="0">
                  <a:solidFill>
                    <a:srgbClr val="333F5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por Alcaldía</a:t>
              </a:r>
              <a:endParaRPr lang="es-MX" sz="14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Elipse 17"/>
            <p:cNvSpPr/>
            <p:nvPr/>
          </p:nvSpPr>
          <p:spPr>
            <a:xfrm>
              <a:off x="7602220" y="228600"/>
              <a:ext cx="1638300" cy="552450"/>
            </a:xfrm>
            <a:prstGeom prst="ellipse">
              <a:avLst/>
            </a:prstGeom>
            <a:solidFill>
              <a:srgbClr val="611003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900" dirty="0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Movimiento urbano popular, zonal</a:t>
              </a:r>
              <a:endParaRPr lang="es-MX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Elipse 23"/>
            <p:cNvSpPr/>
            <p:nvPr/>
          </p:nvSpPr>
          <p:spPr>
            <a:xfrm>
              <a:off x="6838950" y="1657350"/>
              <a:ext cx="1038225" cy="59055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800" b="1" dirty="0">
                  <a:solidFill>
                    <a:prstClr val="white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Cooperativa Vivienda</a:t>
              </a:r>
              <a:endParaRPr lang="es-MX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Elipse 24"/>
            <p:cNvSpPr/>
            <p:nvPr/>
          </p:nvSpPr>
          <p:spPr>
            <a:xfrm>
              <a:off x="6896100" y="723900"/>
              <a:ext cx="1133475" cy="704850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 w="12700" cap="flat" cmpd="sng" algn="ctr">
              <a:solidFill>
                <a:schemeClr val="accent4">
                  <a:lumMod val="75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900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Comité parroquial por el agua</a:t>
              </a:r>
              <a:endParaRPr lang="es-MX" sz="110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Elipse 53"/>
            <p:cNvSpPr/>
            <p:nvPr/>
          </p:nvSpPr>
          <p:spPr>
            <a:xfrm>
              <a:off x="7315200" y="2257425"/>
              <a:ext cx="1209675" cy="666750"/>
            </a:xfrm>
            <a:prstGeom prst="ellipse">
              <a:avLst/>
            </a:prstGeom>
            <a:solidFill>
              <a:srgbClr val="540054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800" dirty="0">
                  <a:solidFill>
                    <a:prstClr val="white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Mujeres por el Agua sin tandeo</a:t>
              </a:r>
              <a:endParaRPr lang="es-MX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100" dirty="0">
                  <a:solidFill>
                    <a:prstClr val="black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6" name="Elipse 55"/>
            <p:cNvSpPr/>
            <p:nvPr/>
          </p:nvSpPr>
          <p:spPr>
            <a:xfrm>
              <a:off x="8541385" y="1947545"/>
              <a:ext cx="1046480" cy="866775"/>
            </a:xfrm>
            <a:prstGeom prst="ellipse">
              <a:avLst/>
            </a:prstGeom>
            <a:solidFill>
              <a:srgbClr val="33660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MX" sz="900" b="1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Guardianes de la Chinampa</a:t>
              </a:r>
              <a:endParaRPr lang="es-MX" sz="110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Elipse 78"/>
            <p:cNvSpPr/>
            <p:nvPr/>
          </p:nvSpPr>
          <p:spPr>
            <a:xfrm>
              <a:off x="8715056" y="781051"/>
              <a:ext cx="1095693" cy="552450"/>
            </a:xfrm>
            <a:prstGeom prst="ellipse">
              <a:avLst/>
            </a:prstGeom>
            <a:solidFill>
              <a:srgbClr val="1F472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900" b="1" dirty="0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Asamblea Bienes Comunales</a:t>
              </a:r>
              <a:endParaRPr lang="es-MX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Elipse 80"/>
            <p:cNvSpPr/>
            <p:nvPr/>
          </p:nvSpPr>
          <p:spPr>
            <a:xfrm>
              <a:off x="8970725" y="1371307"/>
              <a:ext cx="1121172" cy="55245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900" b="1" dirty="0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Asamblea Condominio</a:t>
              </a:r>
              <a:endParaRPr lang="es-MX" sz="11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6" name="Elipse 85"/>
          <p:cNvSpPr/>
          <p:nvPr/>
        </p:nvSpPr>
        <p:spPr>
          <a:xfrm>
            <a:off x="9074110" y="4262950"/>
            <a:ext cx="1087120" cy="649297"/>
          </a:xfrm>
          <a:prstGeom prst="ellipse">
            <a:avLst/>
          </a:prstGeom>
          <a:solidFill>
            <a:schemeClr val="bg2">
              <a:lumMod val="5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8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Contadores contra la Corrupción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7" name="Elipse 86"/>
          <p:cNvSpPr/>
          <p:nvPr/>
        </p:nvSpPr>
        <p:spPr>
          <a:xfrm>
            <a:off x="7792521" y="4391800"/>
            <a:ext cx="1148715" cy="657860"/>
          </a:xfrm>
          <a:prstGeom prst="ellipse">
            <a:avLst/>
          </a:prstGeom>
          <a:solidFill>
            <a:srgbClr val="004C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8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Consejo de Productores Agrícolas y Chinamperos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8" name="Elipse 87"/>
          <p:cNvSpPr/>
          <p:nvPr/>
        </p:nvSpPr>
        <p:spPr>
          <a:xfrm>
            <a:off x="9873739" y="4148992"/>
            <a:ext cx="1162725" cy="466725"/>
          </a:xfrm>
          <a:prstGeom prst="ellipse">
            <a:avLst/>
          </a:prstGeom>
          <a:solidFill>
            <a:srgbClr val="4472C4">
              <a:lumMod val="5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9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Trabajadores SACMEX</a:t>
            </a:r>
            <a:endParaRPr lang="es-MX" sz="12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9" name="Elipse 88"/>
          <p:cNvSpPr/>
          <p:nvPr/>
        </p:nvSpPr>
        <p:spPr>
          <a:xfrm>
            <a:off x="6209719" y="4548469"/>
            <a:ext cx="1238250" cy="509905"/>
          </a:xfrm>
          <a:prstGeom prst="ellipse">
            <a:avLst/>
          </a:prstGeom>
          <a:solidFill>
            <a:srgbClr val="6A066A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8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Grupo Cultural  Agua sin Botella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Elipse 89"/>
          <p:cNvSpPr/>
          <p:nvPr/>
        </p:nvSpPr>
        <p:spPr>
          <a:xfrm>
            <a:off x="4740485" y="3892801"/>
            <a:ext cx="1310881" cy="451857"/>
          </a:xfrm>
          <a:prstGeom prst="ellipse">
            <a:avLst/>
          </a:prstGeom>
          <a:solidFill>
            <a:srgbClr val="99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9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Usuarios de agua y energía</a:t>
            </a:r>
            <a:endParaRPr lang="es-MX" sz="12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1" name="Elipse 90"/>
          <p:cNvSpPr/>
          <p:nvPr/>
        </p:nvSpPr>
        <p:spPr>
          <a:xfrm>
            <a:off x="4824718" y="4277929"/>
            <a:ext cx="1142414" cy="356739"/>
          </a:xfrm>
          <a:prstGeom prst="ellipse">
            <a:avLst/>
          </a:prstGeom>
          <a:solidFill>
            <a:srgbClr val="611003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900" dirty="0" err="1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Mvto</a:t>
            </a:r>
            <a:r>
              <a:rPr lang="es-MX" sz="900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Urbano Popular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2" name="Elipse 91"/>
          <p:cNvSpPr/>
          <p:nvPr/>
        </p:nvSpPr>
        <p:spPr>
          <a:xfrm>
            <a:off x="3458600" y="4757551"/>
            <a:ext cx="1190822" cy="362387"/>
          </a:xfrm>
          <a:prstGeom prst="ellipse">
            <a:avLst/>
          </a:prstGeom>
          <a:solidFill>
            <a:srgbClr val="611003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900" dirty="0" err="1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Mvto</a:t>
            </a:r>
            <a:r>
              <a:rPr lang="es-MX" sz="900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Urbano Popular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3" name="Elipse 92"/>
          <p:cNvSpPr/>
          <p:nvPr/>
        </p:nvSpPr>
        <p:spPr>
          <a:xfrm>
            <a:off x="2201846" y="4076700"/>
            <a:ext cx="1239520" cy="638175"/>
          </a:xfrm>
          <a:prstGeom prst="ellipse">
            <a:avLst/>
          </a:prstGeom>
          <a:solidFill>
            <a:srgbClr val="006666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800" b="1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Frente de Pueblos de la Cuenca</a:t>
            </a:r>
            <a:endParaRPr lang="es-MX" sz="110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4" name="Elipse 93"/>
          <p:cNvSpPr/>
          <p:nvPr/>
        </p:nvSpPr>
        <p:spPr>
          <a:xfrm>
            <a:off x="2231691" y="4600575"/>
            <a:ext cx="1190625" cy="519363"/>
          </a:xfrm>
          <a:prstGeom prst="ellipse">
            <a:avLst/>
          </a:prstGeom>
          <a:solidFill>
            <a:srgbClr val="4472C4">
              <a:lumMod val="5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8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Red de Sistemas Comunitarios</a:t>
            </a:r>
            <a:endParaRPr lang="es-MX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6" name="Elipse 95"/>
          <p:cNvSpPr/>
          <p:nvPr/>
        </p:nvSpPr>
        <p:spPr>
          <a:xfrm>
            <a:off x="865171" y="4277929"/>
            <a:ext cx="1219200" cy="378016"/>
          </a:xfrm>
          <a:prstGeom prst="ellipse">
            <a:avLst/>
          </a:prstGeom>
          <a:solidFill>
            <a:srgbClr val="1D3347"/>
          </a:solidFill>
          <a:ln w="12700" cap="flat" cmpd="sng" algn="ctr">
            <a:solidFill>
              <a:srgbClr val="1D33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8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Proyectos agua pluvial 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7" name="Elipse 96"/>
          <p:cNvSpPr/>
          <p:nvPr/>
        </p:nvSpPr>
        <p:spPr>
          <a:xfrm>
            <a:off x="865171" y="4790098"/>
            <a:ext cx="1219200" cy="425268"/>
          </a:xfrm>
          <a:prstGeom prst="ellipse">
            <a:avLst/>
          </a:prstGeom>
          <a:solidFill>
            <a:srgbClr val="001C74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8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OSC Ambientalistas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8" name="Conector recto de flecha 97"/>
          <p:cNvCxnSpPr/>
          <p:nvPr/>
        </p:nvCxnSpPr>
        <p:spPr>
          <a:xfrm flipH="1">
            <a:off x="5874402" y="2686915"/>
            <a:ext cx="2432380" cy="719419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Elipse 112"/>
          <p:cNvSpPr/>
          <p:nvPr/>
        </p:nvSpPr>
        <p:spPr>
          <a:xfrm>
            <a:off x="9867900" y="4486424"/>
            <a:ext cx="1125855" cy="599510"/>
          </a:xfrm>
          <a:prstGeom prst="ellipse">
            <a:avLst/>
          </a:prstGeom>
          <a:solidFill>
            <a:srgbClr val="006666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8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Estudiantes contra la privatización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4" name="Elipse 113"/>
          <p:cNvSpPr/>
          <p:nvPr/>
        </p:nvSpPr>
        <p:spPr>
          <a:xfrm>
            <a:off x="6188341" y="1257333"/>
            <a:ext cx="1125855" cy="828675"/>
          </a:xfrm>
          <a:prstGeom prst="ellipse">
            <a:avLst/>
          </a:prstGeom>
          <a:solidFill>
            <a:srgbClr val="006666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8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Estudiantes de Prepa en Defensa del Agua</a:t>
            </a:r>
            <a:endParaRPr lang="es-MX" sz="11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075" name="Conector recto de flecha 2074"/>
          <p:cNvCxnSpPr>
            <a:stCxn id="25" idx="3"/>
          </p:cNvCxnSpPr>
          <p:nvPr/>
        </p:nvCxnSpPr>
        <p:spPr>
          <a:xfrm flipH="1">
            <a:off x="6988283" y="1393067"/>
            <a:ext cx="904311" cy="1996118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8" name="Conector recto de flecha 2077"/>
          <p:cNvCxnSpPr/>
          <p:nvPr/>
        </p:nvCxnSpPr>
        <p:spPr>
          <a:xfrm flipH="1">
            <a:off x="5743577" y="1832473"/>
            <a:ext cx="4072065" cy="1543844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de flecha 74"/>
          <p:cNvCxnSpPr>
            <a:stCxn id="24" idx="3"/>
          </p:cNvCxnSpPr>
          <p:nvPr/>
        </p:nvCxnSpPr>
        <p:spPr>
          <a:xfrm flipH="1">
            <a:off x="5736356" y="2228956"/>
            <a:ext cx="2085139" cy="1118106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Elipse 130"/>
          <p:cNvSpPr/>
          <p:nvPr/>
        </p:nvSpPr>
        <p:spPr>
          <a:xfrm>
            <a:off x="3433438" y="4133795"/>
            <a:ext cx="1349751" cy="620147"/>
          </a:xfrm>
          <a:prstGeom prst="ellipse">
            <a:avLst/>
          </a:prstGeom>
          <a:solidFill>
            <a:srgbClr val="122819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9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Movimientos frente a Megaproyectos</a:t>
            </a:r>
            <a:endParaRPr lang="es-MX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0" name="Elipse 79"/>
          <p:cNvSpPr/>
          <p:nvPr/>
        </p:nvSpPr>
        <p:spPr>
          <a:xfrm>
            <a:off x="4767001" y="4634668"/>
            <a:ext cx="1310881" cy="451857"/>
          </a:xfrm>
          <a:prstGeom prst="ellipse">
            <a:avLst/>
          </a:prstGeom>
          <a:solidFill>
            <a:srgbClr val="21331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9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OSC Derechos Humanos</a:t>
            </a:r>
            <a:endParaRPr lang="es-MX" sz="12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746279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Panorámica</PresentationFormat>
  <Paragraphs>159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1_Tema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 Burns</dc:creator>
  <cp:lastModifiedBy>David Barkin</cp:lastModifiedBy>
  <cp:revision>1</cp:revision>
  <dcterms:created xsi:type="dcterms:W3CDTF">2018-08-19T22:55:47Z</dcterms:created>
  <dcterms:modified xsi:type="dcterms:W3CDTF">2018-08-22T18:04:46Z</dcterms:modified>
</cp:coreProperties>
</file>