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71" r:id="rId16"/>
    <p:sldId id="269" r:id="rId17"/>
    <p:sldId id="272" r:id="rId18"/>
    <p:sldId id="270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3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2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84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41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31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61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703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92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700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70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0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58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53B41-4C4D-46C9-94A8-6FE4F7F13197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8453-0AF9-4CAF-BFFD-ED85B0D0A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2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Iniciativa Ciudadana Ley General del Agua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Diálogos por la Ciudad.</a:t>
            </a:r>
          </a:p>
          <a:p>
            <a:r>
              <a:rPr lang="es-MX" dirty="0" smtClean="0"/>
              <a:t>Movimiento Ciudadano en Defensa de la Loma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25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2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83328"/>
            <a:ext cx="10515600" cy="4351338"/>
          </a:xfrm>
        </p:spPr>
        <p:txBody>
          <a:bodyPr>
            <a:noAutofit/>
          </a:bodyPr>
          <a:lstStyle/>
          <a:p>
            <a:r>
              <a:rPr lang="es-MX" sz="1600" dirty="0" smtClean="0"/>
              <a:t>Privilegia:</a:t>
            </a:r>
          </a:p>
          <a:p>
            <a:pPr lvl="1"/>
            <a:r>
              <a:rPr lang="es-MX" sz="1400" dirty="0" smtClean="0"/>
              <a:t>Consumo humano de agua. Asegurando el derecho humano ilimitado al agua.</a:t>
            </a:r>
          </a:p>
          <a:p>
            <a:pPr lvl="1"/>
            <a:r>
              <a:rPr lang="es-MX" sz="1400" dirty="0" smtClean="0"/>
              <a:t>Uso del agua para asegurar soberanía alimentaria.</a:t>
            </a:r>
          </a:p>
          <a:p>
            <a:pPr lvl="1"/>
            <a:r>
              <a:rPr lang="es-MX" sz="1400" dirty="0" smtClean="0"/>
              <a:t>Proteger la sustentabilidad de cuencas y acuíferos para generaciones futuras.</a:t>
            </a:r>
          </a:p>
          <a:p>
            <a:pPr lvl="1"/>
            <a:r>
              <a:rPr lang="es-MX" sz="1400" dirty="0" smtClean="0"/>
              <a:t>El agua disponible será destinada a la industria y servicios, exigiendo el uso mínimo de agua en sus procesos.</a:t>
            </a:r>
          </a:p>
          <a:p>
            <a:r>
              <a:rPr lang="es-MX" sz="1600" dirty="0" smtClean="0"/>
              <a:t>Reconoce y asegura el derecho de agua de pueblos originarios y núcleos agrarios.</a:t>
            </a:r>
          </a:p>
          <a:p>
            <a:r>
              <a:rPr lang="es-MX" sz="1600" dirty="0" smtClean="0"/>
              <a:t>Exige el cumplimiento del derecho al saneamiento de agua.</a:t>
            </a:r>
          </a:p>
          <a:p>
            <a:pPr lvl="1"/>
            <a:r>
              <a:rPr lang="es-MX" sz="1400" dirty="0" smtClean="0"/>
              <a:t>Las empresas que utilicen agua en sus procesos productivas deberán descargarlas de forma saneadas.</a:t>
            </a:r>
          </a:p>
          <a:p>
            <a:pPr lvl="1"/>
            <a:r>
              <a:rPr lang="es-MX" sz="1400" dirty="0" smtClean="0"/>
              <a:t>Las comunidades urbanas y rurales deberán sanear sus aguas residuales, y establecer una red diferenciada para el manejo de agua pluvial para su aprovechamiento colectivo.</a:t>
            </a:r>
          </a:p>
          <a:p>
            <a:r>
              <a:rPr lang="es-MX" sz="1600" dirty="0" smtClean="0"/>
              <a:t>Las autoridades del agua deberán estarán integrados por representantes de la sociedad.</a:t>
            </a:r>
          </a:p>
          <a:p>
            <a:r>
              <a:rPr lang="es-MX" sz="1600" dirty="0" smtClean="0"/>
              <a:t>Prohíbe la privatización de las juntas de agua y saneamiento. Propone recuperar juntas privatizadas.</a:t>
            </a:r>
          </a:p>
          <a:p>
            <a:r>
              <a:rPr lang="es-MX" sz="1600" dirty="0" smtClean="0"/>
              <a:t>Las concesiones obligan al concesionario a establecer medidores de entrada y salida.</a:t>
            </a:r>
          </a:p>
          <a:p>
            <a:r>
              <a:rPr lang="es-MX" sz="1600" dirty="0" smtClean="0"/>
              <a:t>Establecer una contraloría social que supervise el cumplimiento de la ley, y los ordenamientos y planes aprobados por los consejos de cuencas.</a:t>
            </a:r>
          </a:p>
          <a:p>
            <a:r>
              <a:rPr lang="es-MX" sz="1600" dirty="0" smtClean="0"/>
              <a:t>Exige la máxima publicidad de la información relacionada con la administración, explotación, protección y consumo del agua.</a:t>
            </a:r>
          </a:p>
          <a:p>
            <a:r>
              <a:rPr lang="es-MX" sz="1600" dirty="0" smtClean="0"/>
              <a:t>Reemplazar el CONAGUA por el Consejo Nacional de Cuencas, organismo conformado por representantes populares.</a:t>
            </a:r>
          </a:p>
          <a:p>
            <a:r>
              <a:rPr lang="es-MX" sz="1600" dirty="0" smtClean="0"/>
              <a:t>Por el buen gobierno del agua.</a:t>
            </a:r>
          </a:p>
          <a:p>
            <a:pPr marL="0" indent="0">
              <a:buNone/>
            </a:pPr>
            <a:endParaRPr lang="es-MX" sz="1600" dirty="0" smtClean="0"/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6165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43" y="1306287"/>
            <a:ext cx="9002486" cy="5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7499"/>
            <a:ext cx="10515600" cy="4351338"/>
          </a:xfrm>
        </p:spPr>
        <p:txBody>
          <a:bodyPr>
            <a:noAutofit/>
          </a:bodyPr>
          <a:lstStyle/>
          <a:p>
            <a:r>
              <a:rPr lang="es-MX" sz="1600" dirty="0" smtClean="0"/>
              <a:t>La ley contempla las siguientes figuras.</a:t>
            </a:r>
          </a:p>
          <a:p>
            <a:pPr lvl="1"/>
            <a:r>
              <a:rPr lang="es-MX" sz="1400" dirty="0" smtClean="0"/>
              <a:t>El sistema de planeación y gestión para garantizar el acceso equitativo y sustentable al agua en las cuencas y en relación con los flujos subterráneos, que consiste en: </a:t>
            </a:r>
          </a:p>
          <a:p>
            <a:pPr lvl="2"/>
            <a:r>
              <a:rPr lang="es-MX" sz="1000" dirty="0" smtClean="0"/>
              <a:t>1 Consejo Nacional de Aguas y Cuencas </a:t>
            </a:r>
          </a:p>
          <a:p>
            <a:pPr lvl="2"/>
            <a:r>
              <a:rPr lang="es-MX" sz="1000" dirty="0" smtClean="0"/>
              <a:t>5 Consejos de Aguas y Cuencas </a:t>
            </a:r>
          </a:p>
          <a:p>
            <a:pPr lvl="2"/>
            <a:r>
              <a:rPr lang="es-MX" sz="1000" dirty="0" smtClean="0"/>
              <a:t>28 Comisiones de Cuenca </a:t>
            </a:r>
          </a:p>
          <a:p>
            <a:pPr lvl="2"/>
            <a:r>
              <a:rPr lang="es-MX" sz="1000" dirty="0" smtClean="0"/>
              <a:t>Comités de </a:t>
            </a:r>
            <a:r>
              <a:rPr lang="es-MX" sz="1000" dirty="0" err="1" smtClean="0"/>
              <a:t>Subcuenca</a:t>
            </a:r>
            <a:r>
              <a:rPr lang="es-MX" sz="1000" dirty="0" smtClean="0"/>
              <a:t> </a:t>
            </a:r>
          </a:p>
          <a:p>
            <a:pPr lvl="2"/>
            <a:r>
              <a:rPr lang="es-MX" sz="1000" dirty="0" smtClean="0"/>
              <a:t>Comités de Microcuenca </a:t>
            </a:r>
          </a:p>
          <a:p>
            <a:pPr lvl="2"/>
            <a:r>
              <a:rPr lang="es-MX" sz="1000" dirty="0" smtClean="0"/>
              <a:t>Autoridades Hídrico-Territoriales Locales.</a:t>
            </a:r>
          </a:p>
          <a:p>
            <a:pPr lvl="1"/>
            <a:r>
              <a:rPr lang="es-MX" sz="1400" dirty="0" smtClean="0"/>
              <a:t>Los sistemas de planeación y gestión para cumplir con el derecho humano y el acceso equitativo y sustentable al agua potable y saneamiento en zonas urbanas y rurales, que consisten en:</a:t>
            </a:r>
          </a:p>
          <a:p>
            <a:pPr lvl="2"/>
            <a:r>
              <a:rPr lang="es-MX" sz="1000" dirty="0" smtClean="0"/>
              <a:t>Sistemas Comunitarios de Agua y Saneamiento</a:t>
            </a:r>
          </a:p>
          <a:p>
            <a:pPr lvl="2"/>
            <a:r>
              <a:rPr lang="es-MX" sz="1000" dirty="0" smtClean="0"/>
              <a:t>Sistemas Intercomunitarios de Agua y Saneamiento </a:t>
            </a:r>
          </a:p>
          <a:p>
            <a:pPr lvl="2"/>
            <a:r>
              <a:rPr lang="es-MX" sz="1000" dirty="0" smtClean="0"/>
              <a:t>Junta Municipal de Agua y Saneamiento </a:t>
            </a:r>
          </a:p>
          <a:p>
            <a:pPr lvl="2"/>
            <a:r>
              <a:rPr lang="es-MX" sz="1000" dirty="0" smtClean="0"/>
              <a:t>Juntas Intermunicipales de Agua y Saneamiento</a:t>
            </a:r>
          </a:p>
          <a:p>
            <a:pPr lvl="2"/>
            <a:r>
              <a:rPr lang="es-MX" sz="1000" dirty="0" smtClean="0"/>
              <a:t>Junta Estatal de Agua y Saneamiento.</a:t>
            </a:r>
          </a:p>
          <a:p>
            <a:pPr lvl="1"/>
            <a:r>
              <a:rPr lang="es-MX" sz="1400" dirty="0" smtClean="0"/>
              <a:t>Contraloría Social. Al menos 3 integrantes por Contralorías</a:t>
            </a:r>
          </a:p>
          <a:p>
            <a:pPr lvl="2"/>
            <a:r>
              <a:rPr lang="es-MX" sz="1000" dirty="0" smtClean="0"/>
              <a:t>Contraloría Nacional del Agua.</a:t>
            </a:r>
          </a:p>
          <a:p>
            <a:pPr lvl="2"/>
            <a:r>
              <a:rPr lang="es-MX" sz="1000" dirty="0" smtClean="0"/>
              <a:t>Contralorías Sociales de Cuenca.</a:t>
            </a:r>
          </a:p>
          <a:p>
            <a:pPr lvl="2"/>
            <a:r>
              <a:rPr lang="es-MX" sz="1000" dirty="0" smtClean="0"/>
              <a:t>Contralorías Sociales de </a:t>
            </a:r>
            <a:r>
              <a:rPr lang="es-MX" sz="1000" dirty="0" err="1" smtClean="0"/>
              <a:t>Subcuenca</a:t>
            </a:r>
            <a:r>
              <a:rPr lang="es-MX" sz="1000" dirty="0" smtClean="0"/>
              <a:t>.</a:t>
            </a:r>
          </a:p>
          <a:p>
            <a:pPr lvl="2"/>
            <a:r>
              <a:rPr lang="es-MX" sz="1000" dirty="0" smtClean="0"/>
              <a:t>Contralorías Sociales de Microcuenca.</a:t>
            </a:r>
          </a:p>
          <a:p>
            <a:pPr lvl="2"/>
            <a:r>
              <a:rPr lang="es-MX" sz="1000" dirty="0" smtClean="0"/>
              <a:t>Contralorías Estatales del Agua y la Contraloría del Agua de la Ciudad de México .</a:t>
            </a:r>
          </a:p>
          <a:p>
            <a:pPr lvl="2"/>
            <a:r>
              <a:rPr lang="es-MX" sz="1000" dirty="0" smtClean="0"/>
              <a:t>Contralorías Metropolitanas del Agua.</a:t>
            </a:r>
          </a:p>
          <a:p>
            <a:pPr lvl="2"/>
            <a:r>
              <a:rPr lang="es-MX" sz="1000" dirty="0" smtClean="0"/>
              <a:t>Contralorías Municipales del Agua y las Contralorías de las Alcaldías.</a:t>
            </a:r>
          </a:p>
          <a:p>
            <a:pPr lvl="1"/>
            <a:endParaRPr lang="es-MX" sz="1400" dirty="0" smtClean="0"/>
          </a:p>
          <a:p>
            <a:pPr lvl="1"/>
            <a:endParaRPr lang="es-MX" sz="1400" dirty="0" smtClean="0"/>
          </a:p>
          <a:p>
            <a:pPr lvl="1"/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31378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96249"/>
            <a:ext cx="10515600" cy="4351338"/>
          </a:xfrm>
        </p:spPr>
        <p:txBody>
          <a:bodyPr>
            <a:noAutofit/>
          </a:bodyPr>
          <a:lstStyle/>
          <a:p>
            <a:r>
              <a:rPr lang="es-MX" sz="1800" dirty="0" smtClean="0"/>
              <a:t>Consejo Nacional de Aguas y Cuencas </a:t>
            </a:r>
          </a:p>
          <a:p>
            <a:pPr lvl="1"/>
            <a:r>
              <a:rPr lang="es-MX" sz="1400" b="1" dirty="0" smtClean="0"/>
              <a:t>Asamblea General</a:t>
            </a:r>
          </a:p>
          <a:p>
            <a:pPr lvl="1"/>
            <a:r>
              <a:rPr lang="es-MX" sz="1400" dirty="0" smtClean="0"/>
              <a:t>Consejo Ejecutivo</a:t>
            </a:r>
          </a:p>
          <a:p>
            <a:pPr lvl="1"/>
            <a:r>
              <a:rPr lang="es-MX" sz="1400" dirty="0" smtClean="0"/>
              <a:t>Dirección</a:t>
            </a:r>
          </a:p>
          <a:p>
            <a:pPr lvl="1"/>
            <a:r>
              <a:rPr lang="es-MX" sz="1400" b="1" dirty="0" smtClean="0"/>
              <a:t>Asambleas Nacionales por Sistema Prioritario de Gestión</a:t>
            </a:r>
          </a:p>
          <a:p>
            <a:pPr lvl="1"/>
            <a:r>
              <a:rPr lang="es-MX" sz="1400" dirty="0" smtClean="0"/>
              <a:t>Gerencias operativas</a:t>
            </a:r>
          </a:p>
          <a:p>
            <a:pPr lvl="1"/>
            <a:r>
              <a:rPr lang="es-MX" sz="1400" dirty="0" smtClean="0"/>
              <a:t>Coordinaciones Regionales</a:t>
            </a:r>
          </a:p>
          <a:p>
            <a:pPr lvl="1"/>
            <a:r>
              <a:rPr lang="es-MX" sz="1400" dirty="0" smtClean="0"/>
              <a:t>Servicio Meteorológico Nacional</a:t>
            </a:r>
          </a:p>
          <a:p>
            <a:pPr lvl="1"/>
            <a:r>
              <a:rPr lang="es-MX" sz="1400" dirty="0" smtClean="0"/>
              <a:t>Servicio Nacional Hidrogeológico</a:t>
            </a:r>
          </a:p>
          <a:p>
            <a:pPr lvl="1"/>
            <a:r>
              <a:rPr lang="es-MX" sz="1400" dirty="0" smtClean="0"/>
              <a:t>Instituto Mexicano de Tecnologías del Agua</a:t>
            </a:r>
          </a:p>
          <a:p>
            <a:pPr marL="457200" lvl="1" indent="0">
              <a:buNone/>
            </a:pPr>
            <a:endParaRPr lang="es-MX" sz="1400" dirty="0" smtClean="0"/>
          </a:p>
        </p:txBody>
      </p:sp>
    </p:spTree>
    <p:extLst>
      <p:ext uri="{BB962C8B-B14F-4D97-AF65-F5344CB8AC3E}">
        <p14:creationId xmlns:p14="http://schemas.microsoft.com/office/powerpoint/2010/main" val="5975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96249"/>
            <a:ext cx="10515600" cy="4351338"/>
          </a:xfrm>
        </p:spPr>
        <p:txBody>
          <a:bodyPr>
            <a:noAutofit/>
          </a:bodyPr>
          <a:lstStyle/>
          <a:p>
            <a:r>
              <a:rPr lang="es-MX" sz="1800" dirty="0" smtClean="0"/>
              <a:t>Consejo Nacional de Aguas y Cuencas </a:t>
            </a:r>
          </a:p>
          <a:p>
            <a:pPr lvl="1"/>
            <a:r>
              <a:rPr lang="es-MX" sz="1400" dirty="0" smtClean="0"/>
              <a:t>Asamblea General</a:t>
            </a:r>
          </a:p>
          <a:p>
            <a:pPr lvl="2"/>
            <a:r>
              <a:rPr lang="es-MX" sz="1000" dirty="0" smtClean="0"/>
              <a:t>1 representante de cada uno de los 28 Consejos de Aguas y Cuencas, cuyo voto será ponderado en 30%;</a:t>
            </a:r>
          </a:p>
          <a:p>
            <a:pPr lvl="2"/>
            <a:r>
              <a:rPr lang="es-MX" sz="1000" dirty="0" smtClean="0"/>
              <a:t>10 representantes de la Asamblea Nacional de Pueblos Indígenas, 2 por cada gran región hidrológico, buscando equidad de género, cuyo voto será ponderado en 8%</a:t>
            </a:r>
          </a:p>
          <a:p>
            <a:pPr lvl="2"/>
            <a:r>
              <a:rPr lang="es-MX" sz="1000" dirty="0" smtClean="0"/>
              <a:t>10 representantes de la Asamblea Nacional de Sistemas Comunitarios del Agua, 2 por cada región, buscando equidad de género, cuyo voto será ponderado en 8%</a:t>
            </a:r>
          </a:p>
          <a:p>
            <a:pPr lvl="2"/>
            <a:r>
              <a:rPr lang="es-MX" sz="1000" dirty="0" smtClean="0"/>
              <a:t>10 representantes de la Asamblea Nacional de Juntas de Sistemas Urbanos de Agua y Saneamiento, 2 por cada región, buscando equidad de género, cuyo voto será ponderado en 8%</a:t>
            </a:r>
          </a:p>
          <a:p>
            <a:pPr lvl="2"/>
            <a:r>
              <a:rPr lang="es-MX" sz="1000" dirty="0" smtClean="0"/>
              <a:t>10 representantes de la Asamblea Nacional de Productores para la Soberanía Alimentaria, 2 por cada región, buscando equidad de género, cuyo voto será ponderado en 8% </a:t>
            </a:r>
          </a:p>
          <a:p>
            <a:pPr lvl="2"/>
            <a:r>
              <a:rPr lang="es-MX" sz="1000" dirty="0" smtClean="0"/>
              <a:t>10 representantes de la Asamblea Nacional de Investigadores y Organizaciones Sociales, 2 por cada región, buscando equidad de género, cuyo voto será ponderado en 8%</a:t>
            </a:r>
          </a:p>
          <a:p>
            <a:pPr lvl="2"/>
            <a:r>
              <a:rPr lang="es-MX" sz="1000" dirty="0" smtClean="0"/>
              <a:t>10 representantes de la Asamblea Nacional de Usuarios Industriales y de Servicios Sustentables, 2 por cada región, buscando equidad de género, cuyo voto será ponderado en 8%</a:t>
            </a:r>
          </a:p>
          <a:p>
            <a:pPr lvl="2"/>
            <a:r>
              <a:rPr lang="es-MX" sz="1000" dirty="0" smtClean="0"/>
              <a:t>1 representante de cada una de las siguientes dependencias federales: Comisión Nacional de Derechos Humanos; Comisión Nacional Forestal; Procuraduría Federal para la Protección del Medio Ambiente; Comisión Nacional de Áreas Naturales Protegidas; Secretaría de Hacienda y Crédito Público; Secretaría de Protección Civil; Secretaría de Salud; Secretaría de Agricultura, Ganadería, Desarrollo Rural y Pesca; Secretaría de Desarrollo Social; Secretaría de Desarrollo Agrario, Territorial y Urbano, Secretaría de Energía; Secretaría de Relaciones Exteriores; Auditoría Superior de la Federación; Comisión de Participación Ciudadana del Sistema Nacional Anti-Corrupción, cuyo voto será ponderado en 11% </a:t>
            </a:r>
          </a:p>
          <a:p>
            <a:pPr lvl="2"/>
            <a:r>
              <a:rPr lang="es-MX" sz="1000" dirty="0" smtClean="0"/>
              <a:t>20 representantes estatales, municipales, de la Ciudad de México o de oficinas locales de dependencias federales, 4 por cada región, buscando equidad de género, cuyo voto será ponderado en 11%.</a:t>
            </a:r>
          </a:p>
          <a:p>
            <a:pPr lvl="1"/>
            <a:r>
              <a:rPr lang="es-MX" sz="1400" dirty="0" smtClean="0"/>
              <a:t>Asambleas Nacionales por Sistema Prioritario de Gestión</a:t>
            </a:r>
          </a:p>
          <a:p>
            <a:pPr lvl="2"/>
            <a:r>
              <a:rPr lang="es-MX" sz="1000" dirty="0" smtClean="0"/>
              <a:t>Asamblea Nacional de Pueblos Indígenas</a:t>
            </a:r>
          </a:p>
          <a:p>
            <a:pPr lvl="2"/>
            <a:r>
              <a:rPr lang="es-MX" sz="1000" dirty="0" smtClean="0"/>
              <a:t>Asamblea Nacional de Sistemas Comunitarios del Agua</a:t>
            </a:r>
          </a:p>
          <a:p>
            <a:pPr lvl="2"/>
            <a:r>
              <a:rPr lang="es-MX" sz="1000" dirty="0" smtClean="0"/>
              <a:t>Asamblea Nacional de Consejos Municipales o Metropolitanos de Agua y Saneamiento</a:t>
            </a:r>
          </a:p>
          <a:p>
            <a:pPr lvl="2"/>
            <a:r>
              <a:rPr lang="es-MX" sz="1000" dirty="0" smtClean="0"/>
              <a:t>Asamblea Nacional de Módulos de Riego para la Soberanía Alimentaria</a:t>
            </a:r>
          </a:p>
          <a:p>
            <a:pPr lvl="2"/>
            <a:r>
              <a:rPr lang="es-MX" sz="1000" dirty="0" smtClean="0"/>
              <a:t>Asamblea Nacional de Investigadores y Organizaciones Sociales</a:t>
            </a:r>
          </a:p>
          <a:p>
            <a:pPr lvl="2"/>
            <a:r>
              <a:rPr lang="es-MX" sz="1000" dirty="0" smtClean="0"/>
              <a:t>Asamblea Nacional de Usuarios Industriales y de Servicios Sustentables</a:t>
            </a:r>
            <a:endParaRPr lang="es-MX" sz="1400" dirty="0" smtClean="0"/>
          </a:p>
          <a:p>
            <a:pPr lvl="1"/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27169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7499"/>
            <a:ext cx="10515600" cy="4351338"/>
          </a:xfrm>
        </p:spPr>
        <p:txBody>
          <a:bodyPr>
            <a:noAutofit/>
          </a:bodyPr>
          <a:lstStyle/>
          <a:p>
            <a:r>
              <a:rPr lang="es-MX" sz="1800" dirty="0" smtClean="0"/>
              <a:t>Consejos de Aguas y Cuencas </a:t>
            </a:r>
          </a:p>
          <a:p>
            <a:pPr lvl="1"/>
            <a:r>
              <a:rPr lang="es-MX" sz="1400" b="1" dirty="0" smtClean="0"/>
              <a:t>Asamblea General</a:t>
            </a:r>
          </a:p>
          <a:p>
            <a:pPr lvl="1"/>
            <a:r>
              <a:rPr lang="es-MX" sz="1400" dirty="0" smtClean="0"/>
              <a:t>Consejo Ejecutivo</a:t>
            </a:r>
          </a:p>
          <a:p>
            <a:pPr lvl="1"/>
            <a:r>
              <a:rPr lang="es-MX" sz="1400" dirty="0" smtClean="0"/>
              <a:t>Coordinación, compuesto por las Unidades Operativas Locales del Consejo Nacional de Aguas y Cuencas</a:t>
            </a:r>
          </a:p>
          <a:p>
            <a:pPr lvl="1"/>
            <a:r>
              <a:rPr lang="es-MX" sz="1400" b="1" dirty="0" smtClean="0"/>
              <a:t>Asambleas por Sistema Prioritario de Gestión, cada una con su Secretaría Técnica</a:t>
            </a:r>
          </a:p>
          <a:p>
            <a:pPr lvl="1"/>
            <a:r>
              <a:rPr lang="es-MX" sz="1400" b="1" dirty="0" smtClean="0"/>
              <a:t>Asambleas por Cuenca, cada una con su Mesa Directiva y Secretaría Técnica</a:t>
            </a:r>
          </a:p>
          <a:p>
            <a:pPr lvl="1"/>
            <a:r>
              <a:rPr lang="es-MX" sz="1400" dirty="0" smtClean="0"/>
              <a:t>Comités de Sub y Microcuenca</a:t>
            </a:r>
          </a:p>
          <a:p>
            <a:pPr lvl="1"/>
            <a:endParaRPr lang="es-MX" sz="1400" dirty="0" smtClean="0"/>
          </a:p>
          <a:p>
            <a:pPr lvl="1"/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8941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7499"/>
            <a:ext cx="10515600" cy="4351338"/>
          </a:xfrm>
        </p:spPr>
        <p:txBody>
          <a:bodyPr>
            <a:noAutofit/>
          </a:bodyPr>
          <a:lstStyle/>
          <a:p>
            <a:r>
              <a:rPr lang="es-MX" sz="1800" dirty="0" smtClean="0"/>
              <a:t>Consejos de Aguas y Cuencas </a:t>
            </a:r>
          </a:p>
          <a:p>
            <a:pPr lvl="1"/>
            <a:r>
              <a:rPr lang="es-MX" sz="1400" dirty="0" smtClean="0"/>
              <a:t>Asamblea General</a:t>
            </a:r>
          </a:p>
          <a:p>
            <a:pPr lvl="2"/>
            <a:r>
              <a:rPr lang="es-MX" sz="1000" dirty="0" smtClean="0"/>
              <a:t>Tres representantes de cada Comisión de Cuenca, asegurando equidad de género, cuyo voto será ponderado en 30%.</a:t>
            </a:r>
          </a:p>
          <a:p>
            <a:pPr lvl="2"/>
            <a:r>
              <a:rPr lang="es-MX" sz="1000" dirty="0" smtClean="0"/>
              <a:t>Cinco o más representantes nombrados en la Asamblea de Pueblos Originarios por el Agua y Ecosistemas, asegurando equidad de género, cuyo voto será ponderado en 8%</a:t>
            </a:r>
          </a:p>
          <a:p>
            <a:pPr lvl="2"/>
            <a:r>
              <a:rPr lang="es-MX" sz="1000" dirty="0" smtClean="0"/>
              <a:t>Cinco o más representantes nombrados por la Asamblea de Sistemas Comunitarios de la Cuenca,  asegurando equidad de género, cuyo voto será ponderado en 8%</a:t>
            </a:r>
          </a:p>
          <a:p>
            <a:pPr lvl="2"/>
            <a:r>
              <a:rPr lang="es-MX" sz="1000" dirty="0" smtClean="0"/>
              <a:t>Cinco o más representantes nombrados por los Consejos Ciudadanos de Sistemas Urbanos de Agua y Saneamiento, asegurando equidad de género, cuyo voto será ponderado en 8%</a:t>
            </a:r>
          </a:p>
          <a:p>
            <a:pPr lvl="2"/>
            <a:r>
              <a:rPr lang="es-MX" sz="1000" dirty="0" smtClean="0"/>
              <a:t>Cinco o más representantes nombrados por la Asamblea de Productores para la Soberanía Alimentaria, asegurando equidad de género, cuyo voto será ponderado en 8%. </a:t>
            </a:r>
          </a:p>
          <a:p>
            <a:pPr lvl="2"/>
            <a:r>
              <a:rPr lang="es-MX" sz="1000" dirty="0" smtClean="0"/>
              <a:t>Cinco o más representantes de la Asamblea de Investigadores y Organizaciones Sociales, asegurando equidad de género, cuyo voto será ponderado en 8%</a:t>
            </a:r>
          </a:p>
          <a:p>
            <a:pPr lvl="2"/>
            <a:r>
              <a:rPr lang="es-MX" sz="1000" dirty="0" smtClean="0"/>
              <a:t>Cinco o más representantes de la Asamblea de Usuarios Industriales y de Servicios Sustentables, asegurando equidad de género, cuyo voto será ponderado en 8%</a:t>
            </a:r>
          </a:p>
          <a:p>
            <a:pPr lvl="2"/>
            <a:r>
              <a:rPr lang="es-MX" sz="1000" dirty="0" smtClean="0"/>
              <a:t>Veinticinco representantes de las dependencias federales, estatales o de la Ciudad de México, municipales y de </a:t>
            </a:r>
            <a:r>
              <a:rPr lang="es-MX" sz="1000" dirty="0" err="1" smtClean="0"/>
              <a:t>Acaldías</a:t>
            </a:r>
            <a:r>
              <a:rPr lang="es-MX" sz="1000" dirty="0" smtClean="0"/>
              <a:t>, asegurando equidad de género, cuyo voto será ponderado en 22%</a:t>
            </a:r>
          </a:p>
          <a:p>
            <a:pPr lvl="1"/>
            <a:r>
              <a:rPr lang="es-MX" sz="1400" dirty="0" smtClean="0"/>
              <a:t>Asambleas por Sistema Prioritario de Gestión, cada una con su Secretaría Técnica</a:t>
            </a:r>
          </a:p>
          <a:p>
            <a:pPr lvl="2"/>
            <a:r>
              <a:rPr lang="es-MX" sz="1000" dirty="0" smtClean="0"/>
              <a:t>Asamblea de Cuenca de Pueblos Indígenas</a:t>
            </a:r>
          </a:p>
          <a:p>
            <a:pPr lvl="2"/>
            <a:r>
              <a:rPr lang="es-MX" sz="1000" dirty="0" smtClean="0"/>
              <a:t>Asamblea de Cuenca de Sistemas Comunitarios del Agua</a:t>
            </a:r>
          </a:p>
          <a:p>
            <a:pPr lvl="2"/>
            <a:r>
              <a:rPr lang="es-MX" sz="1000" dirty="0" smtClean="0"/>
              <a:t>Asamblea de Cuenca de Consejos Municipales o Metropolitanos de Agua y Saneamiento</a:t>
            </a:r>
          </a:p>
          <a:p>
            <a:pPr lvl="2"/>
            <a:r>
              <a:rPr lang="es-MX" sz="1000" dirty="0" smtClean="0"/>
              <a:t>Asamblea de Cuenca de Módulos de Riego para la Soberanía Alimentaria</a:t>
            </a:r>
          </a:p>
          <a:p>
            <a:pPr lvl="2"/>
            <a:r>
              <a:rPr lang="es-MX" sz="1000" dirty="0" smtClean="0"/>
              <a:t>Asamblea de Cuenca de Investigadores y Organizaciones Sociales</a:t>
            </a:r>
          </a:p>
          <a:p>
            <a:pPr lvl="2"/>
            <a:r>
              <a:rPr lang="es-MX" sz="1000" dirty="0" smtClean="0"/>
              <a:t>Asamblea de Cuenca de Usuarios Industriales y de Servicios Sustentables</a:t>
            </a:r>
          </a:p>
          <a:p>
            <a:pPr lvl="1"/>
            <a:endParaRPr lang="es-MX" sz="1400" dirty="0" smtClean="0"/>
          </a:p>
          <a:p>
            <a:pPr lvl="1"/>
            <a:endParaRPr lang="es-MX" sz="1400" dirty="0" smtClean="0"/>
          </a:p>
          <a:p>
            <a:pPr lvl="1"/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664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7499"/>
            <a:ext cx="10515600" cy="4351338"/>
          </a:xfrm>
        </p:spPr>
        <p:txBody>
          <a:bodyPr>
            <a:noAutofit/>
          </a:bodyPr>
          <a:lstStyle/>
          <a:p>
            <a:r>
              <a:rPr lang="es-MX" sz="1800" dirty="0" smtClean="0"/>
              <a:t>Comisiones de Cuenca </a:t>
            </a:r>
            <a:endParaRPr lang="es-MX" sz="1400" dirty="0" smtClean="0"/>
          </a:p>
          <a:p>
            <a:pPr lvl="1"/>
            <a:r>
              <a:rPr lang="es-MX" sz="1400" b="1" dirty="0" smtClean="0"/>
              <a:t>Asamblea General</a:t>
            </a:r>
            <a:endParaRPr lang="es-MX" sz="1000" b="1" dirty="0" smtClean="0"/>
          </a:p>
          <a:p>
            <a:pPr lvl="1"/>
            <a:r>
              <a:rPr lang="es-MX" sz="1400" dirty="0" smtClean="0"/>
              <a:t>Mesa Directiva</a:t>
            </a:r>
          </a:p>
          <a:p>
            <a:pPr lvl="1"/>
            <a:r>
              <a:rPr lang="es-MX" sz="1400" dirty="0" smtClean="0"/>
              <a:t>Secretaría Técnica</a:t>
            </a:r>
          </a:p>
          <a:p>
            <a:pPr lvl="1"/>
            <a:r>
              <a:rPr lang="es-MX" sz="1400" b="1" dirty="0" smtClean="0"/>
              <a:t>Asambleas por Sistema Prioritario de Gestión, cada una con su Secretaría Técnica</a:t>
            </a:r>
          </a:p>
          <a:p>
            <a:pPr lvl="1"/>
            <a:r>
              <a:rPr lang="es-MX" sz="1400" dirty="0" smtClean="0"/>
              <a:t>Comités Asesores </a:t>
            </a:r>
          </a:p>
          <a:p>
            <a:pPr lvl="1"/>
            <a:r>
              <a:rPr lang="es-MX" sz="1400" dirty="0" smtClean="0"/>
              <a:t>Comités de Sub y Microcuenca</a:t>
            </a:r>
          </a:p>
          <a:p>
            <a:pPr lvl="1"/>
            <a:endParaRPr lang="es-MX" sz="1400" dirty="0" smtClean="0"/>
          </a:p>
          <a:p>
            <a:pPr lvl="1"/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24671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7499"/>
            <a:ext cx="10515600" cy="4351338"/>
          </a:xfrm>
        </p:spPr>
        <p:txBody>
          <a:bodyPr>
            <a:noAutofit/>
          </a:bodyPr>
          <a:lstStyle/>
          <a:p>
            <a:r>
              <a:rPr lang="es-MX" sz="1800" dirty="0" smtClean="0"/>
              <a:t>Comisiones de Cuenca </a:t>
            </a:r>
            <a:endParaRPr lang="es-MX" sz="1400" dirty="0" smtClean="0"/>
          </a:p>
          <a:p>
            <a:pPr lvl="1"/>
            <a:r>
              <a:rPr lang="es-MX" sz="1400" dirty="0" smtClean="0"/>
              <a:t>Asamblea General</a:t>
            </a:r>
          </a:p>
          <a:p>
            <a:pPr lvl="2"/>
            <a:r>
              <a:rPr lang="es-MX" sz="1000" dirty="0" smtClean="0"/>
              <a:t>Representantes de sus Comités de Micro y </a:t>
            </a:r>
            <a:r>
              <a:rPr lang="es-MX" sz="1000" dirty="0" err="1" smtClean="0"/>
              <a:t>Subcuenca</a:t>
            </a:r>
            <a:r>
              <a:rPr lang="es-MX" sz="1000" dirty="0" smtClean="0"/>
              <a:t>, asegurando equidad de género, cuyo voto será ponderado en 30%.</a:t>
            </a:r>
          </a:p>
          <a:p>
            <a:pPr lvl="2"/>
            <a:r>
              <a:rPr lang="es-MX" sz="1000" dirty="0" smtClean="0"/>
              <a:t>Representantes nombrados en la Asamblea de Pueblos Originarios por el Agua y Ecosistemas de la cuenca, asegurando equidad de género, cuyo voto será ponderado en 8%</a:t>
            </a:r>
          </a:p>
          <a:p>
            <a:pPr lvl="2"/>
            <a:r>
              <a:rPr lang="es-MX" sz="1000" dirty="0" smtClean="0"/>
              <a:t>Representantes nombrados por la Asamblea de Sistemas Comunitarios de la Cuenca,  asegurando equidad de género, cuyo voto será ponderado en 8%</a:t>
            </a:r>
          </a:p>
          <a:p>
            <a:pPr lvl="2"/>
            <a:r>
              <a:rPr lang="es-MX" sz="1000" dirty="0" smtClean="0"/>
              <a:t>Representantes nombrados por los Consejos Ciudadanos de Sistemas Urbanos de Agua y Saneamiento, asegurando equidad de género, cuyo voto será ponderado en 8%</a:t>
            </a:r>
          </a:p>
          <a:p>
            <a:pPr lvl="2"/>
            <a:r>
              <a:rPr lang="es-MX" sz="1000" dirty="0" smtClean="0"/>
              <a:t>Representantes nombrados por la Asamblea de Regantes para la Soberanía Alimentaria, asegurando equidad de género, cuyo voto será ponderado en 8%. </a:t>
            </a:r>
          </a:p>
          <a:p>
            <a:pPr lvl="2"/>
            <a:r>
              <a:rPr lang="es-MX" sz="1000" dirty="0" smtClean="0"/>
              <a:t>Representantes de la Asamblea de Investigadores y Organizaciones Sociales, asegurando equidad de género, cuyo voto será ponderado en 8%</a:t>
            </a:r>
          </a:p>
          <a:p>
            <a:pPr lvl="2"/>
            <a:r>
              <a:rPr lang="es-MX" sz="1000" dirty="0" smtClean="0"/>
              <a:t>Representantes de la Asamblea de Usuarios Industriales y de Servicios Sustentables, asegurando equidad de género, cuyo voto será ponderado en 8%</a:t>
            </a:r>
          </a:p>
          <a:p>
            <a:pPr lvl="2"/>
            <a:r>
              <a:rPr lang="es-MX" sz="1000" dirty="0" smtClean="0"/>
              <a:t>Representantes de las dependencias federales, estatales, municipales y en su caso, de la Ciudad de México, asegurando equidad de género, cuyo voto será ponderado en 22%</a:t>
            </a:r>
          </a:p>
          <a:p>
            <a:pPr lvl="1"/>
            <a:r>
              <a:rPr lang="es-MX" sz="1400" dirty="0" smtClean="0"/>
              <a:t>Asambleas por Sistema Prioritario de Gestión, cada una con su Secretaría Técnica</a:t>
            </a:r>
          </a:p>
          <a:p>
            <a:pPr lvl="2"/>
            <a:r>
              <a:rPr lang="es-MX" sz="1000" dirty="0" smtClean="0"/>
              <a:t>Asamblea de Comisión de Cuenca de Pueblos Indígenas</a:t>
            </a:r>
          </a:p>
          <a:p>
            <a:pPr lvl="2"/>
            <a:r>
              <a:rPr lang="es-MX" sz="1000" dirty="0" smtClean="0"/>
              <a:t>Asamblea de Comisión de Cuenca de Sistemas Comunitarios del Agua</a:t>
            </a:r>
          </a:p>
          <a:p>
            <a:pPr lvl="2"/>
            <a:r>
              <a:rPr lang="es-MX" sz="1000" dirty="0" smtClean="0"/>
              <a:t>Asamblea de Comisión de Cuenca de Consejos Municipales o Metropolitanos de Agua y Saneamiento</a:t>
            </a:r>
          </a:p>
          <a:p>
            <a:pPr lvl="2"/>
            <a:r>
              <a:rPr lang="es-MX" sz="1000" dirty="0" smtClean="0"/>
              <a:t>Asamblea de Comisión de Cuenca de Módulos de Riego para la Soberanía Alimentaria</a:t>
            </a:r>
          </a:p>
          <a:p>
            <a:pPr lvl="2"/>
            <a:r>
              <a:rPr lang="es-MX" sz="1000" dirty="0" smtClean="0"/>
              <a:t>Asamblea de Comisión de Cuenca de Investigadores y Organizaciones Sociales</a:t>
            </a:r>
          </a:p>
          <a:p>
            <a:pPr lvl="2"/>
            <a:r>
              <a:rPr lang="es-MX" sz="1000" dirty="0" smtClean="0"/>
              <a:t>Asamblea de Comisión de Cuenca de Usuarios Industriales y de Servicios Sustentables</a:t>
            </a:r>
          </a:p>
          <a:p>
            <a:pPr lvl="1"/>
            <a:endParaRPr lang="es-MX" sz="1400" dirty="0" smtClean="0"/>
          </a:p>
          <a:p>
            <a:pPr lvl="1"/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10925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Antecedentes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1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7499"/>
            <a:ext cx="10515600" cy="4351338"/>
          </a:xfrm>
        </p:spPr>
        <p:txBody>
          <a:bodyPr>
            <a:noAutofit/>
          </a:bodyPr>
          <a:lstStyle/>
          <a:p>
            <a:r>
              <a:rPr lang="es-MX" sz="1800" dirty="0" smtClean="0"/>
              <a:t>Sistemas Comunitarios de Agua y Saneamiento</a:t>
            </a:r>
          </a:p>
          <a:p>
            <a:pPr lvl="1"/>
            <a:r>
              <a:rPr lang="es-MX" sz="1400" dirty="0" smtClean="0"/>
              <a:t>Asamblea de Usuarios</a:t>
            </a:r>
          </a:p>
          <a:p>
            <a:pPr lvl="1"/>
            <a:r>
              <a:rPr lang="es-MX" sz="1400" dirty="0" smtClean="0"/>
              <a:t>Consejo de Administración</a:t>
            </a:r>
          </a:p>
          <a:p>
            <a:pPr lvl="1"/>
            <a:r>
              <a:rPr lang="es-MX" sz="1400" dirty="0" smtClean="0"/>
              <a:t>Gerencia Técnico-Operativa</a:t>
            </a:r>
            <a:endParaRPr lang="es-MX" sz="1800" dirty="0" smtClean="0"/>
          </a:p>
          <a:p>
            <a:r>
              <a:rPr lang="es-MX" sz="1800" dirty="0" smtClean="0"/>
              <a:t>Junta Municipal de Agua y Saneamiento </a:t>
            </a:r>
          </a:p>
          <a:p>
            <a:pPr lvl="1"/>
            <a:r>
              <a:rPr lang="es-MX" sz="1400" dirty="0" smtClean="0"/>
              <a:t>Asamblea de Usuarios</a:t>
            </a:r>
          </a:p>
          <a:p>
            <a:pPr lvl="2"/>
            <a:r>
              <a:rPr lang="es-MX" sz="1000" dirty="0" smtClean="0"/>
              <a:t>1 representante de cada Sistema Comunitario o Co-Administrado del Agua y Saneamiento en su territorio municipal;</a:t>
            </a:r>
          </a:p>
          <a:p>
            <a:pPr lvl="2"/>
            <a:r>
              <a:rPr lang="es-MX" sz="1000" dirty="0" smtClean="0"/>
              <a:t>El Presidente Municipal correspondiente, así como los responsables de las áreas de servicios públicos, desarrollo agrícola, protección civil, residuos sólidos, desarrollo urbano,</a:t>
            </a:r>
          </a:p>
          <a:p>
            <a:pPr lvl="2"/>
            <a:r>
              <a:rPr lang="es-MX" sz="1000" dirty="0" smtClean="0"/>
              <a:t>Representantes de los usuarios en las colonias, barrios y poblados del municipio en donde los habitantes sufren de servicios deficientes de agua y saneamiento;</a:t>
            </a:r>
          </a:p>
          <a:p>
            <a:pPr lvl="2"/>
            <a:r>
              <a:rPr lang="es-MX" sz="1000" dirty="0" smtClean="0"/>
              <a:t>1 representante de los trabajadores </a:t>
            </a:r>
          </a:p>
          <a:p>
            <a:pPr lvl="2"/>
            <a:r>
              <a:rPr lang="es-MX" sz="1000" dirty="0" smtClean="0"/>
              <a:t>1 representante de cada uno de los pueblos indígenas, núcleos agrarios y módulos o unidades de riego presentes en el municipio, y</a:t>
            </a:r>
          </a:p>
          <a:p>
            <a:pPr lvl="2"/>
            <a:r>
              <a:rPr lang="es-MX" sz="1000" dirty="0" smtClean="0"/>
              <a:t>1 representante de cada uno de los comités de microcuenca presentes en el municipio;</a:t>
            </a:r>
          </a:p>
          <a:p>
            <a:pPr lvl="2"/>
            <a:r>
              <a:rPr lang="es-MX" sz="1000" dirty="0" smtClean="0"/>
              <a:t>Representantes de investigadores y de las organizaciones de la sociedad civil sin fines de lucro involucrados en temas del agua, derechos humanos y el ambiente. </a:t>
            </a:r>
          </a:p>
          <a:p>
            <a:pPr lvl="2"/>
            <a:r>
              <a:rPr lang="es-MX" sz="1000" dirty="0" smtClean="0"/>
              <a:t>1 representantes de la Contraloría Social del Agua;</a:t>
            </a:r>
          </a:p>
          <a:p>
            <a:pPr lvl="1"/>
            <a:r>
              <a:rPr lang="es-MX" sz="1400" dirty="0" smtClean="0"/>
              <a:t>Consejo de Administración</a:t>
            </a:r>
          </a:p>
          <a:p>
            <a:pPr lvl="1"/>
            <a:r>
              <a:rPr lang="es-MX" sz="1400" dirty="0" smtClean="0"/>
              <a:t>Gerencia Técnico-Operativa</a:t>
            </a:r>
          </a:p>
          <a:p>
            <a:r>
              <a:rPr lang="es-MX" sz="1800" dirty="0" smtClean="0"/>
              <a:t>Junta Estatal de Agua y Saneamiento.</a:t>
            </a:r>
          </a:p>
          <a:p>
            <a:pPr lvl="1"/>
            <a:r>
              <a:rPr lang="es-MX" sz="1400" dirty="0" smtClean="0"/>
              <a:t>Asamblea de Usuarios</a:t>
            </a:r>
          </a:p>
          <a:p>
            <a:pPr lvl="2"/>
            <a:r>
              <a:rPr lang="es-MX" sz="1000" dirty="0" smtClean="0"/>
              <a:t>1 Representante de cada una de las juntas municipales de agua y saneamiento.</a:t>
            </a:r>
          </a:p>
          <a:p>
            <a:pPr lvl="1"/>
            <a:r>
              <a:rPr lang="es-MX" sz="1400" dirty="0" smtClean="0"/>
              <a:t>Consejo de Administración</a:t>
            </a:r>
          </a:p>
          <a:p>
            <a:pPr lvl="1"/>
            <a:r>
              <a:rPr lang="es-MX" sz="1400" dirty="0" smtClean="0"/>
              <a:t>Gerencia Técnico-Operativa</a:t>
            </a:r>
            <a:endParaRPr lang="es-MX" sz="1800" dirty="0" smtClean="0"/>
          </a:p>
        </p:txBody>
      </p:sp>
    </p:spTree>
    <p:extLst>
      <p:ext uri="{BB962C8B-B14F-4D97-AF65-F5344CB8AC3E}">
        <p14:creationId xmlns:p14="http://schemas.microsoft.com/office/powerpoint/2010/main" val="24420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Iniciativa ciudadana de Ley General de Aguas.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5624"/>
            <a:ext cx="10515600" cy="4351338"/>
          </a:xfrm>
        </p:spPr>
        <p:txBody>
          <a:bodyPr>
            <a:noAutofit/>
          </a:bodyPr>
          <a:lstStyle/>
          <a:p>
            <a:r>
              <a:rPr lang="es-MX" sz="3200" dirty="0" smtClean="0"/>
              <a:t>El 3 de septiembre de 2018 se realizará reunión del grupo promotor de los Consejos de Cuencas de Occidente.</a:t>
            </a:r>
            <a:endParaRPr lang="es-MX" sz="3200" dirty="0" smtClean="0"/>
          </a:p>
          <a:p>
            <a:r>
              <a:rPr lang="es-MX" sz="3200" dirty="0" smtClean="0"/>
              <a:t>Se propone promover la consigna por el saneamiento del río Lerma </a:t>
            </a:r>
            <a:r>
              <a:rPr lang="es-MX" sz="3200" dirty="0" smtClean="0"/>
              <a:t>Santiago.</a:t>
            </a:r>
            <a:endParaRPr lang="es-MX" sz="3200" dirty="0" smtClean="0"/>
          </a:p>
        </p:txBody>
      </p:sp>
    </p:spTree>
    <p:extLst>
      <p:ext uri="{BB962C8B-B14F-4D97-AF65-F5344CB8AC3E}">
        <p14:creationId xmlns:p14="http://schemas.microsoft.com/office/powerpoint/2010/main" val="28784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FMI y otros organismos internacionales promueven en el mundo leyes que permitan la privatización del agua.</a:t>
            </a:r>
          </a:p>
          <a:p>
            <a:r>
              <a:rPr lang="es-MX" dirty="0" smtClean="0"/>
              <a:t>Ley de Aguas Nacionales. Decretada por Carlos Salinas. Exigida para la firma del TLCAN.</a:t>
            </a:r>
          </a:p>
          <a:p>
            <a:r>
              <a:rPr lang="es-MX" dirty="0" smtClean="0"/>
              <a:t>A través de la figura de concesión privatiza la explotación de cuencas y acuíferos.</a:t>
            </a:r>
          </a:p>
          <a:p>
            <a:r>
              <a:rPr lang="es-MX" dirty="0" smtClean="0"/>
              <a:t>Ley de Aguas Nacionales contempla las siguientes figuras:</a:t>
            </a:r>
          </a:p>
          <a:p>
            <a:pPr lvl="1"/>
            <a:r>
              <a:rPr lang="es-MX" dirty="0" smtClean="0"/>
              <a:t>CONAGUA. Órgano Administrativo Desconcentrado de la Secretaría de Medio Ambiente y Recursos Naturales, con funciones de Derecho Público en materia de gestión de las aguas nacionales y sus bienes públicos inherentes, con autonomía técnica, ejecutiva, administrativa, presupuestal y de gestión, para la consecución de su objeto, la realización de sus funciones y la emisión de los actos de autoridad que conforme a esta Ley corresponde tanto a ésta como a los órganos de autoridad a que la misma se refiere</a:t>
            </a:r>
          </a:p>
          <a:p>
            <a:pPr lvl="1"/>
            <a:r>
              <a:rPr lang="es-MX" dirty="0" smtClean="0"/>
              <a:t>Consejo de Cuenca. Organismo mixto. Integrado por representantes del gobierno y representantes de los concesionarios.</a:t>
            </a:r>
          </a:p>
        </p:txBody>
      </p:sp>
    </p:spTree>
    <p:extLst>
      <p:ext uri="{BB962C8B-B14F-4D97-AF65-F5344CB8AC3E}">
        <p14:creationId xmlns:p14="http://schemas.microsoft.com/office/powerpoint/2010/main" val="2561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6" y="1283494"/>
            <a:ext cx="8699500" cy="4893469"/>
          </a:xfrm>
        </p:spPr>
      </p:pic>
    </p:spTree>
    <p:extLst>
      <p:ext uri="{BB962C8B-B14F-4D97-AF65-F5344CB8AC3E}">
        <p14:creationId xmlns:p14="http://schemas.microsoft.com/office/powerpoint/2010/main" val="33047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11" y="1757653"/>
            <a:ext cx="7351296" cy="4882159"/>
          </a:xfrm>
        </p:spPr>
      </p:pic>
      <p:sp>
        <p:nvSpPr>
          <p:cNvPr id="5" name="CuadroTexto 4"/>
          <p:cNvSpPr txBox="1"/>
          <p:nvPr/>
        </p:nvSpPr>
        <p:spPr>
          <a:xfrm>
            <a:off x="2192863" y="1320587"/>
            <a:ext cx="708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Presión hídrica = agua extraída / agua renovable (lluvia)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8548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 qué surge la iniciativa ciudadana?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7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 qué surge la iniciativa ciudadana?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El 8 de febrero de 2012 se reforma el artículo 4 Constitucional.</a:t>
            </a:r>
          </a:p>
          <a:p>
            <a:pPr marL="457200" lvl="1" indent="0">
              <a:buNone/>
            </a:pPr>
            <a:r>
              <a:rPr lang="es-MX" dirty="0" smtClean="0"/>
              <a:t>"...la ley definirá las bases...para el acceso y uso equitativo y sustentable de los recursos hídricos, estableciendo la participación de la Federación, las entidades federativas y los municipios, así como la participación de la ciudadanía para la consecución de dichos fines.”</a:t>
            </a:r>
          </a:p>
          <a:p>
            <a:pPr marL="457200" lvl="1" indent="0">
              <a:buNone/>
            </a:pPr>
            <a:r>
              <a:rPr lang="es-MX" dirty="0" smtClean="0"/>
              <a:t>El Congreso de la Unión, contará con un plazo de 360 días para emitir una Ley General de Aguas.</a:t>
            </a:r>
          </a:p>
          <a:p>
            <a:r>
              <a:rPr lang="es-MX" dirty="0" smtClean="0"/>
              <a:t>Despojo del agua en cuencas y acuíferos.</a:t>
            </a:r>
          </a:p>
          <a:p>
            <a:r>
              <a:rPr lang="es-MX" dirty="0" smtClean="0"/>
              <a:t>Escasez de agua para el consumo humano.</a:t>
            </a:r>
          </a:p>
          <a:p>
            <a:r>
              <a:rPr lang="es-MX" dirty="0" smtClean="0"/>
              <a:t>Exclusión del pueblo de la toma de decisiones en la administración de cuencas, acuíferos y los organismos operadores de agua.</a:t>
            </a:r>
          </a:p>
          <a:p>
            <a:r>
              <a:rPr lang="es-MX" dirty="0" smtClean="0"/>
              <a:t>Violación al derecho al saneamiento del agua.</a:t>
            </a:r>
          </a:p>
        </p:txBody>
      </p:sp>
    </p:spTree>
    <p:extLst>
      <p:ext uri="{BB962C8B-B14F-4D97-AF65-F5344CB8AC3E}">
        <p14:creationId xmlns:p14="http://schemas.microsoft.com/office/powerpoint/2010/main" val="20791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¿Quién elabora y promueve la iniciativa?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3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¿Quién elabora y promueve la iniciativa?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La iniciativa ciudadana de ley es elaborada por movimientos sociales, investigadores y académicos. La primera versión se elaboró en 2012 con la participación de 420 investigadores e integrantes de movimientos sociales de 26 estados.</a:t>
            </a:r>
          </a:p>
          <a:p>
            <a:r>
              <a:rPr lang="es-MX" dirty="0" smtClean="0"/>
              <a:t>Coordinadora Nacional Agua para </a:t>
            </a:r>
            <a:r>
              <a:rPr lang="es-MX" dirty="0" err="1" smtClean="0"/>
              <a:t>tod@s</a:t>
            </a:r>
            <a:r>
              <a:rPr lang="es-MX" dirty="0" smtClean="0"/>
              <a:t>. Agua para la vida.</a:t>
            </a:r>
          </a:p>
          <a:p>
            <a:r>
              <a:rPr lang="es-MX" dirty="0" smtClean="0"/>
              <a:t>Se promueve desde los movimientos sociales y personas conscientes.</a:t>
            </a:r>
          </a:p>
          <a:p>
            <a:r>
              <a:rPr lang="es-MX" dirty="0" smtClean="0"/>
              <a:t>Actualmente se está discutiendo y mejorando la segunda versión de la iniciativa ciudadana</a:t>
            </a:r>
            <a:r>
              <a:rPr lang="es-MX" dirty="0" smtClean="0"/>
              <a:t>.</a:t>
            </a:r>
          </a:p>
          <a:p>
            <a:r>
              <a:rPr lang="es-MX" dirty="0" smtClean="0"/>
              <a:t>En el mes </a:t>
            </a:r>
            <a:r>
              <a:rPr lang="es-MX" dirty="0"/>
              <a:t>de septiembre se presentará en la </a:t>
            </a:r>
            <a:r>
              <a:rPr lang="es-MX" dirty="0" smtClean="0"/>
              <a:t>Rectorías </a:t>
            </a:r>
            <a:r>
              <a:rPr lang="es-MX" dirty="0"/>
              <a:t>de la </a:t>
            </a:r>
            <a:r>
              <a:rPr lang="es-MX" dirty="0" smtClean="0"/>
              <a:t>UAM.</a:t>
            </a:r>
            <a:endParaRPr lang="es-MX" dirty="0"/>
          </a:p>
          <a:p>
            <a:r>
              <a:rPr lang="es-MX" dirty="0" smtClean="0"/>
              <a:t>La iniciativa </a:t>
            </a:r>
            <a:r>
              <a:rPr lang="es-MX" dirty="0" smtClean="0"/>
              <a:t>ciudadana </a:t>
            </a:r>
            <a:r>
              <a:rPr lang="es-MX" dirty="0" smtClean="0"/>
              <a:t>se presentará al </a:t>
            </a:r>
            <a:r>
              <a:rPr lang="es-MX" dirty="0" smtClean="0"/>
              <a:t>siguiente Congreso de la Unión</a:t>
            </a:r>
            <a:r>
              <a:rPr lang="es-MX" dirty="0" smtClean="0"/>
              <a:t>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695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2316</Words>
  <Application>Microsoft Office PowerPoint</Application>
  <PresentationFormat>Panorámica</PresentationFormat>
  <Paragraphs>182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Iniciativa Ciudadana Ley General del Agua</vt:lpstr>
      <vt:lpstr>Antecedentes </vt:lpstr>
      <vt:lpstr>Antecedentes</vt:lpstr>
      <vt:lpstr>Antecedentes</vt:lpstr>
      <vt:lpstr>Antecedentes</vt:lpstr>
      <vt:lpstr>¿Por qué surge la iniciativa ciudadana?</vt:lpstr>
      <vt:lpstr>¿Por qué surge la iniciativa ciudadana?</vt:lpstr>
      <vt:lpstr>¿Quién elabora y promueve la iniciativa?</vt:lpstr>
      <vt:lpstr>¿Quién elabora y promueve la iniciativa?</vt:lpstr>
      <vt:lpstr>Iniciativa ciudadana de Ley General de Aguas</vt:lpstr>
      <vt:lpstr>Iniciativa ciudadana de Ley General de Aguas.</vt:lpstr>
      <vt:lpstr>Iniciativa ciudadana de Ley General de Aguas.</vt:lpstr>
      <vt:lpstr>Iniciativa ciudadana de Ley General de Aguas.</vt:lpstr>
      <vt:lpstr>Iniciativa ciudadana de Ley General de Aguas.</vt:lpstr>
      <vt:lpstr>Iniciativa ciudadana de Ley General de Aguas.</vt:lpstr>
      <vt:lpstr>Iniciativa ciudadana de Ley General de Aguas.</vt:lpstr>
      <vt:lpstr>Iniciativa ciudadana de Ley General de Aguas.</vt:lpstr>
      <vt:lpstr>Iniciativa ciudadana de Ley General de Aguas.</vt:lpstr>
      <vt:lpstr>Iniciativa ciudadana de Ley General de Aguas.</vt:lpstr>
      <vt:lpstr>Iniciativa ciudadana de Ley General de Aguas.</vt:lpstr>
      <vt:lpstr>Iniciativa ciudadana de Ley General de Aguas.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Iniciativa Ciudadana Ley General del Agua</dc:title>
  <dc:creator>Luis Ruben Juarez Zapatero</dc:creator>
  <cp:lastModifiedBy>Luis Ruben Juarez Zapatero</cp:lastModifiedBy>
  <cp:revision>40</cp:revision>
  <dcterms:created xsi:type="dcterms:W3CDTF">2018-08-24T15:05:20Z</dcterms:created>
  <dcterms:modified xsi:type="dcterms:W3CDTF">2018-08-24T21:51:29Z</dcterms:modified>
</cp:coreProperties>
</file>