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32" r:id="rId2"/>
    <p:sldId id="333" r:id="rId3"/>
    <p:sldId id="334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0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81821-3D92-48C5-BD1D-201E28D65B6F}" type="datetimeFigureOut">
              <a:rPr lang="es-ES" smtClean="0"/>
              <a:t>22/08/2018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F49F0-8AE9-4CFB-A6F4-7782E5B3C0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0728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81821-3D92-48C5-BD1D-201E28D65B6F}" type="datetimeFigureOut">
              <a:rPr lang="es-ES" smtClean="0"/>
              <a:t>22/08/2018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F49F0-8AE9-4CFB-A6F4-7782E5B3C0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0581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81821-3D92-48C5-BD1D-201E28D65B6F}" type="datetimeFigureOut">
              <a:rPr lang="es-ES" smtClean="0"/>
              <a:t>22/08/2018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F49F0-8AE9-4CFB-A6F4-7782E5B3C0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2026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81821-3D92-48C5-BD1D-201E28D65B6F}" type="datetimeFigureOut">
              <a:rPr lang="es-ES" smtClean="0"/>
              <a:t>22/08/2018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F49F0-8AE9-4CFB-A6F4-7782E5B3C0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6570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81821-3D92-48C5-BD1D-201E28D65B6F}" type="datetimeFigureOut">
              <a:rPr lang="es-ES" smtClean="0"/>
              <a:t>22/08/2018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F49F0-8AE9-4CFB-A6F4-7782E5B3C0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3024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81821-3D92-48C5-BD1D-201E28D65B6F}" type="datetimeFigureOut">
              <a:rPr lang="es-ES" smtClean="0"/>
              <a:t>22/08/2018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F49F0-8AE9-4CFB-A6F4-7782E5B3C0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7483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81821-3D92-48C5-BD1D-201E28D65B6F}" type="datetimeFigureOut">
              <a:rPr lang="es-ES" smtClean="0"/>
              <a:t>22/08/2018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F49F0-8AE9-4CFB-A6F4-7782E5B3C0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342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81821-3D92-48C5-BD1D-201E28D65B6F}" type="datetimeFigureOut">
              <a:rPr lang="es-ES" smtClean="0"/>
              <a:t>22/08/2018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F49F0-8AE9-4CFB-A6F4-7782E5B3C0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948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81821-3D92-48C5-BD1D-201E28D65B6F}" type="datetimeFigureOut">
              <a:rPr lang="es-ES" smtClean="0"/>
              <a:t>22/08/2018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F49F0-8AE9-4CFB-A6F4-7782E5B3C0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3147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81821-3D92-48C5-BD1D-201E28D65B6F}" type="datetimeFigureOut">
              <a:rPr lang="es-ES" smtClean="0"/>
              <a:t>22/08/2018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F49F0-8AE9-4CFB-A6F4-7782E5B3C0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3010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81821-3D92-48C5-BD1D-201E28D65B6F}" type="datetimeFigureOut">
              <a:rPr lang="es-ES" smtClean="0"/>
              <a:t>22/08/2018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F49F0-8AE9-4CFB-A6F4-7782E5B3C0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8183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81821-3D92-48C5-BD1D-201E28D65B6F}" type="datetimeFigureOut">
              <a:rPr lang="es-ES" smtClean="0"/>
              <a:t>22/08/2018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F49F0-8AE9-4CFB-A6F4-7782E5B3C0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7719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443766"/>
              </p:ext>
            </p:extLst>
          </p:nvPr>
        </p:nvGraphicFramePr>
        <p:xfrm>
          <a:off x="536448" y="633983"/>
          <a:ext cx="8205216" cy="60973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7954"/>
                <a:gridCol w="2293546"/>
                <a:gridCol w="3833716"/>
              </a:tblGrid>
              <a:tr h="22999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PROBLEMA</a:t>
                      </a:r>
                      <a:endParaRPr lang="es-MX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289" marR="6728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POSIBLES SOLUCIÓNES</a:t>
                      </a:r>
                      <a:endParaRPr lang="es-MX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289" marR="67289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OBJETIVOS PARA CONTRALORÍA SOCIAL</a:t>
                      </a:r>
                      <a:endParaRPr lang="es-MX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289" marR="67289" marT="0" marB="0"/>
                </a:tc>
              </a:tr>
              <a:tr h="18052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Distribución inequitativa entre delegaciones, colonias </a:t>
                      </a:r>
                      <a:r>
                        <a:rPr lang="es-ES" sz="1100" dirty="0" err="1">
                          <a:effectLst/>
                        </a:rPr>
                        <a:t>u.h</a:t>
                      </a:r>
                      <a:r>
                        <a:rPr lang="es-ES" sz="1100" dirty="0">
                          <a:effectLst/>
                        </a:rPr>
                        <a:t>., pueblos</a:t>
                      </a:r>
                      <a:endParaRPr lang="es-MX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289" marR="6728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Cumplimiento con la distribución equitativa según Derecho Humano al Agua Art 4 constitucional.</a:t>
                      </a:r>
                      <a:endParaRPr lang="es-MX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289" marR="6728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Establecer obligatoriedad de los gobiernos delegacional y central para entregar información sobre: caudal por delegación/POA Hidráulico/proyectos de renovación redes/proyectos infraestructura hidráulica/programas eliminación fugas/mantenimiento pozos y fuentes abastecimiento/solicitudes de factibilidad de megaproyectos y proyectos tamaño estándar.</a:t>
                      </a:r>
                      <a:endParaRPr lang="es-MX" sz="18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Revisar avance de </a:t>
                      </a:r>
                      <a:r>
                        <a:rPr lang="es-ES" sz="1100" dirty="0" err="1">
                          <a:effectLst/>
                        </a:rPr>
                        <a:t>macromedidores</a:t>
                      </a:r>
                      <a:r>
                        <a:rPr lang="es-ES" sz="1100" dirty="0">
                          <a:effectLst/>
                        </a:rPr>
                        <a:t> y funcionamiento correcto de medidores en tomas domicilio</a:t>
                      </a:r>
                      <a:endParaRPr lang="es-MX" sz="18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Convocatoria asamblea vecinal deliberativa y de toma de decisiones</a:t>
                      </a:r>
                      <a:endParaRPr lang="es-MX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289" marR="67289" marT="0" marB="0"/>
                </a:tc>
              </a:tr>
              <a:tr h="9847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Colonias y comunidades con escasez de agua</a:t>
                      </a:r>
                      <a:endParaRPr lang="es-MX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289" marR="6728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Refuerzo inmediato de la red, revisión del caudal de agua en megaproyectos construidos y, de ser necesario, empleo de pipas de delegaciones y SACMEX</a:t>
                      </a:r>
                      <a:endParaRPr lang="es-MX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289" marR="6728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Revisión, conjuntamente con vecinos y autoridades  involucradas para aumentar caudal y presión en la red/verificación de la óptima operación de pozos/vigilancia del incremento de pipas y cumplimiento de rutas/Evitar manejo incorrecto o intencional de válvulas/verificar el caudal en los megaproyectos y nuevos proyectos</a:t>
                      </a:r>
                      <a:endParaRPr lang="es-MX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289" marR="67289" marT="0" marB="0"/>
                </a:tc>
              </a:tr>
              <a:tr h="19694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Abuso en la autorización de factibilidades para mega proyectos y nuevos proyectos</a:t>
                      </a:r>
                      <a:endParaRPr lang="es-MX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289" marR="6728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Detener las autorizaciones de los megaproyectos y proyectos estándar. Revisión exhaustiva y en su caso, cancelación definitiva. Revisión objetiva y sustentable de criterios vigentes de factibilidad </a:t>
                      </a:r>
                      <a:endParaRPr lang="es-MX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289" marR="6728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Solicitar entrega, con carácter obligatorio, de parte de SEDUVI, SACMEX y Delegaciones sobre peticiones de autorización de nuevos megaproyectos/Solicitar cancelación inmediata de proyectos en donde se demuestre la escasez de agua o afectaciones estructurales y funcionales a los bienes de vecinos/Revisar el cumplimiento por parte de los desarrolladores, de los refuerzos hidráulicos derivados de la aplicación del Art 302 del Código Financiero/Solicitar los convenios de Factibilidad de Servicios otorgados por SEDUVI/Revisar, desde la visión de Cuenca, el mapa vigente de factibilidad hidráulica/Revisar criterios subyacentes políticos y de lucro</a:t>
                      </a:r>
                      <a:endParaRPr lang="es-MX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289" marR="67289" marT="0" marB="0"/>
                </a:tc>
              </a:tr>
              <a:tr h="9847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Participación de empresas nacionales y multinacionales  en la gestión del agua en la Ciudad</a:t>
                      </a:r>
                      <a:endParaRPr lang="es-MX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289" marR="6728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Revisar contenidos, costos y fechas de renovación contractual de las 4 empresas</a:t>
                      </a:r>
                      <a:endParaRPr lang="es-MX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289" marR="6728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Solicitar los contratos vigentes y revisar a la vez cumplimiento de los compromisos anteriores/efectuar auditorías al desempeño y a los montos de contratación en función de objetivos y cumplimiento de metas/Revisión de ampliación de funciones y actividades de estas empresas para dimensionar el nivel de privatización </a:t>
                      </a:r>
                      <a:endParaRPr lang="es-MX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289" marR="6728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3729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383719"/>
              </p:ext>
            </p:extLst>
          </p:nvPr>
        </p:nvGraphicFramePr>
        <p:xfrm>
          <a:off x="890014" y="341376"/>
          <a:ext cx="7729729" cy="61573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7539"/>
                <a:gridCol w="2160636"/>
                <a:gridCol w="3611554"/>
              </a:tblGrid>
              <a:tr h="2154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PROBLEMA</a:t>
                      </a:r>
                      <a:endParaRPr lang="es-MX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622" marR="6062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POSIBLES SOLUCIÓNES</a:t>
                      </a:r>
                      <a:endParaRPr lang="es-MX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622" marR="6062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OBJETIVOS PARA CONTRALORÍA SOCIAL</a:t>
                      </a:r>
                      <a:endParaRPr lang="es-MX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622" marR="60622" marT="0" marB="0"/>
                </a:tc>
              </a:tr>
              <a:tr h="10664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Operación ineficiente e insuficiente de la red de pozos y su sobreexplotación con lo que se limita el caudal de agua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622" marR="6062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Aprovechamiento sustentable del acuífero según la visión de Cuenca y a la vez mantenimiento permanente y óptimo de los pozos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622" marR="6062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Impulsar la discusión científica y social del caudal sustentable y distribución equitativa del agua/solicitar el programa anual de mantenimiento y operación de pozos/vigilar funcionamiento sistemático y óptimo del sistema  electromecánico de los pozos/solicitar el caudal de cada pozo y sus costos energéticos/solicitar la localización de la red a la que descarga el pozo</a:t>
                      </a:r>
                      <a:endParaRPr lang="es-MX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622" marR="60622" marT="0" marB="0"/>
                </a:tc>
              </a:tr>
              <a:tr h="167581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Falta de atención del aprovechamiento del agua de lluvia y del escaso tratamiento y reuso de aguas residuales</a:t>
                      </a:r>
                      <a:endParaRPr lang="es-MX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622" marR="6062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Establecimiento y funcionamiento inmediatos de programas y actividades sobre el aprovechamiento del agua pluvial y aumento del caudal de aguas tratadas y reuso de las mismas</a:t>
                      </a:r>
                      <a:endParaRPr lang="es-MX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622" marR="6062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Exigir el cumplimiento de estas medidas estableciendo programas de cosecha de agua de lluvia en edificios públicos (escuelas, mercados, edificios administrativos, espacios públicos), en unidades habitacionales y en casas habitacionales, generando ahorros en agua de la red/Aprovechamiento de corrientes de agua permanentes e intermitentes/Construcción de pozos y zanjas de infiltración y absorción para alimentar el manto freático y los acuíferos/promover con los comerciantes y empresarios estas prácticas/diseñar políticas de comunicación e información correspondientes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622" marR="60622" marT="0" marB="0"/>
                </a:tc>
              </a:tr>
              <a:tr h="12187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Calidad cuestionable del agua</a:t>
                      </a:r>
                      <a:endParaRPr lang="es-MX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622" marR="6062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Monitoreo detallado, exhaustivo y sistemático de pruebas y resultados de calidad del agua</a:t>
                      </a:r>
                      <a:endParaRPr lang="es-MX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622" marR="6062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Solicitud del programa vigente de monitoreo/Vigilancia especial sobre el agua de los pozos del oriente de la Ciudad/Revisión de las plantas potabilizadoras a pie de pozo/Promover la participación de laboratorios certificados e independientes/Verificar el cumplimiento de todos los parámetros internacionales sobre calidad de agua/Auditoría permanente técnico financiera al laboratorio central de SACMEX</a:t>
                      </a:r>
                      <a:endParaRPr lang="es-MX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622" marR="60622" marT="0" marB="0"/>
                </a:tc>
              </a:tr>
              <a:tr h="19805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Cobros y tarifas excesivos</a:t>
                      </a:r>
                      <a:endParaRPr lang="es-MX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622" marR="6062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Participación de la ALDF o el Nuevo Congreso de la Ciudad de México la revisión justa, al margen de criterios lucrativos, de las tarifas y exigir procedimientos cuidadosos para cobros </a:t>
                      </a:r>
                      <a:endParaRPr lang="es-MX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622" marR="6062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Exigir  a la ALDF  o al Congreso el estudio exhaustivo, justo en todos los niveles de consumo, sobre las nuevas tarifas del agua/Aplicar el criterio que establece que el consumo humano es prioridad/Si sobra, paga más quien consume más y tiene mayor poder adquisitivo/Limitar al máximo e incluso prohibir el uso del agua para negocio/Solicitar a SACMEX y Secretaría de Finanzas informen sobre funcionamiento de micro medidores, cobros en exceso/Listado de los grandes consumidores y su historial de consumo y pagos/Solicitar al Gobierno Central lista de colonias, pueblos y barrios, exentos de pagos al margen de criterios clientelares/Ingresos y Egresos de las Compañías que gestionan estos servicios</a:t>
                      </a:r>
                      <a:endParaRPr lang="es-MX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0622" marR="6062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0466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374746"/>
              </p:ext>
            </p:extLst>
          </p:nvPr>
        </p:nvGraphicFramePr>
        <p:xfrm>
          <a:off x="755904" y="1292352"/>
          <a:ext cx="7790688" cy="4901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72976"/>
                <a:gridCol w="2177677"/>
                <a:gridCol w="3640035"/>
              </a:tblGrid>
              <a:tr h="3307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PROBLEMA</a:t>
                      </a:r>
                      <a:endParaRPr lang="es-MX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POSIBLES SOLUCIÓNES</a:t>
                      </a:r>
                      <a:endParaRPr lang="es-MX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OBJETIVOS PARA CONTRALORÍA SOCIAL</a:t>
                      </a:r>
                      <a:endParaRPr lang="es-MX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054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Desinformación </a:t>
                      </a:r>
                      <a:endParaRPr lang="es-MX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Acceso irrestricto e inmediato a toda la información, revisando el criterio de reservada o clasificada</a:t>
                      </a:r>
                      <a:endParaRPr lang="es-MX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Solicitar sistemáticamente por esta contraloría: Balance de Aguas de la Cuenca/Programa Operativo Anual/Estado financiero y laboral de SACMEX/Convenio laboral vigente/Contratos vigentes de Mega obras y Empresas multinacionales y Nacionales/Deuda/Pago de agua en bloque a la federación y costo energético/Lista de grandes Usuarios/Estado físico financiero que guardan los programas de los mega pozos y su caudal así como el Túnel Emisor Oriente/Participación en el Fideicomiso 1928/Informe sobre afectaciones al patrimonio urbano y de los habitantes por grietas, hundimientos, inundaciones </a:t>
                      </a:r>
                      <a:endParaRPr lang="es-MX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1649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Ausencia de participación social</a:t>
                      </a:r>
                      <a:endParaRPr lang="es-MX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Promoción de la Nueva Cultura del Agua</a:t>
                      </a:r>
                      <a:endParaRPr lang="es-MX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Impulsar la participación democrática ciudadana al margen de intereses partidarios en las manzanas, colonias, pueblos y barrios/Impulsar las asambleas vecinales como herramienta para la toma de decisiones/proponer la formación de comités de vigilancia y defensa del agua/elaborar anteproyectos de información sistemática/diseñar talleres y cursos respecto a la gestión técnico-social, responsable e informada con miras a la formación de nuevos cuadros administrativos/establecer criterios para alcanzar el manejo honesto, transparente, eficiente  y con simplificación administrativa </a:t>
                      </a:r>
                      <a:endParaRPr lang="es-MX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71619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2286</TotalTime>
  <Words>1011</Words>
  <Application>Microsoft Office PowerPoint</Application>
  <PresentationFormat>Presentación en pantalla (4:3)</PresentationFormat>
  <Paragraphs>41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David Barkin</cp:lastModifiedBy>
  <cp:revision>131</cp:revision>
  <dcterms:created xsi:type="dcterms:W3CDTF">2017-03-09T18:43:36Z</dcterms:created>
  <dcterms:modified xsi:type="dcterms:W3CDTF">2018-08-22T18:03:48Z</dcterms:modified>
</cp:coreProperties>
</file>